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2"/>
  </p:notesMasterIdLst>
  <p:handoutMasterIdLst>
    <p:handoutMasterId r:id="rId163"/>
  </p:handoutMasterIdLst>
  <p:sldIdLst>
    <p:sldId id="354" r:id="rId2"/>
    <p:sldId id="530" r:id="rId3"/>
    <p:sldId id="368" r:id="rId4"/>
    <p:sldId id="355" r:id="rId5"/>
    <p:sldId id="531" r:id="rId6"/>
    <p:sldId id="356" r:id="rId7"/>
    <p:sldId id="369" r:id="rId8"/>
    <p:sldId id="425" r:id="rId9"/>
    <p:sldId id="387" r:id="rId10"/>
    <p:sldId id="370" r:id="rId11"/>
    <p:sldId id="360" r:id="rId12"/>
    <p:sldId id="391" r:id="rId13"/>
    <p:sldId id="516" r:id="rId14"/>
    <p:sldId id="517" r:id="rId15"/>
    <p:sldId id="532" r:id="rId16"/>
    <p:sldId id="357" r:id="rId17"/>
    <p:sldId id="380" r:id="rId18"/>
    <p:sldId id="381" r:id="rId19"/>
    <p:sldId id="447" r:id="rId20"/>
    <p:sldId id="382" r:id="rId21"/>
    <p:sldId id="383" r:id="rId22"/>
    <p:sldId id="385" r:id="rId23"/>
    <p:sldId id="386" r:id="rId24"/>
    <p:sldId id="390" r:id="rId25"/>
    <p:sldId id="392" r:id="rId26"/>
    <p:sldId id="388" r:id="rId27"/>
    <p:sldId id="393" r:id="rId28"/>
    <p:sldId id="389" r:id="rId29"/>
    <p:sldId id="394" r:id="rId30"/>
    <p:sldId id="395" r:id="rId31"/>
    <p:sldId id="376" r:id="rId32"/>
    <p:sldId id="396" r:id="rId33"/>
    <p:sldId id="410" r:id="rId34"/>
    <p:sldId id="411" r:id="rId35"/>
    <p:sldId id="412" r:id="rId36"/>
    <p:sldId id="413" r:id="rId37"/>
    <p:sldId id="439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7" r:id="rId51"/>
    <p:sldId id="418" r:id="rId52"/>
    <p:sldId id="415" r:id="rId53"/>
    <p:sldId id="419" r:id="rId54"/>
    <p:sldId id="416" r:id="rId55"/>
    <p:sldId id="420" r:id="rId56"/>
    <p:sldId id="421" r:id="rId57"/>
    <p:sldId id="422" r:id="rId58"/>
    <p:sldId id="423" r:id="rId59"/>
    <p:sldId id="533" r:id="rId60"/>
    <p:sldId id="375" r:id="rId61"/>
    <p:sldId id="426" r:id="rId62"/>
    <p:sldId id="458" r:id="rId63"/>
    <p:sldId id="459" r:id="rId64"/>
    <p:sldId id="460" r:id="rId65"/>
    <p:sldId id="457" r:id="rId66"/>
    <p:sldId id="491" r:id="rId67"/>
    <p:sldId id="452" r:id="rId68"/>
    <p:sldId id="454" r:id="rId69"/>
    <p:sldId id="453" r:id="rId70"/>
    <p:sldId id="461" r:id="rId71"/>
    <p:sldId id="468" r:id="rId72"/>
    <p:sldId id="462" r:id="rId73"/>
    <p:sldId id="469" r:id="rId74"/>
    <p:sldId id="463" r:id="rId75"/>
    <p:sldId id="470" r:id="rId76"/>
    <p:sldId id="464" r:id="rId77"/>
    <p:sldId id="471" r:id="rId78"/>
    <p:sldId id="465" r:id="rId79"/>
    <p:sldId id="472" r:id="rId80"/>
    <p:sldId id="466" r:id="rId81"/>
    <p:sldId id="473" r:id="rId82"/>
    <p:sldId id="467" r:id="rId83"/>
    <p:sldId id="534" r:id="rId84"/>
    <p:sldId id="374" r:id="rId85"/>
    <p:sldId id="475" r:id="rId86"/>
    <p:sldId id="428" r:id="rId87"/>
    <p:sldId id="429" r:id="rId88"/>
    <p:sldId id="430" r:id="rId89"/>
    <p:sldId id="431" r:id="rId90"/>
    <p:sldId id="432" r:id="rId91"/>
    <p:sldId id="427" r:id="rId92"/>
    <p:sldId id="440" r:id="rId93"/>
    <p:sldId id="441" r:id="rId94"/>
    <p:sldId id="442" r:id="rId95"/>
    <p:sldId id="443" r:id="rId96"/>
    <p:sldId id="444" r:id="rId97"/>
    <p:sldId id="445" r:id="rId98"/>
    <p:sldId id="448" r:id="rId99"/>
    <p:sldId id="433" r:id="rId100"/>
    <p:sldId id="434" r:id="rId101"/>
    <p:sldId id="435" r:id="rId102"/>
    <p:sldId id="436" r:id="rId103"/>
    <p:sldId id="437" r:id="rId104"/>
    <p:sldId id="451" r:id="rId105"/>
    <p:sldId id="446" r:id="rId106"/>
    <p:sldId id="535" r:id="rId107"/>
    <p:sldId id="373" r:id="rId108"/>
    <p:sldId id="450" r:id="rId109"/>
    <p:sldId id="479" r:id="rId110"/>
    <p:sldId id="478" r:id="rId111"/>
    <p:sldId id="476" r:id="rId112"/>
    <p:sldId id="480" r:id="rId113"/>
    <p:sldId id="483" r:id="rId114"/>
    <p:sldId id="477" r:id="rId115"/>
    <p:sldId id="485" r:id="rId116"/>
    <p:sldId id="481" r:id="rId117"/>
    <p:sldId id="486" r:id="rId118"/>
    <p:sldId id="484" r:id="rId119"/>
    <p:sldId id="487" r:id="rId120"/>
    <p:sldId id="488" r:id="rId121"/>
    <p:sldId id="536" r:id="rId122"/>
    <p:sldId id="372" r:id="rId123"/>
    <p:sldId id="490" r:id="rId124"/>
    <p:sldId id="492" r:id="rId125"/>
    <p:sldId id="498" r:id="rId126"/>
    <p:sldId id="499" r:id="rId127"/>
    <p:sldId id="503" r:id="rId128"/>
    <p:sldId id="504" r:id="rId129"/>
    <p:sldId id="500" r:id="rId130"/>
    <p:sldId id="501" r:id="rId131"/>
    <p:sldId id="502" r:id="rId132"/>
    <p:sldId id="497" r:id="rId133"/>
    <p:sldId id="493" r:id="rId134"/>
    <p:sldId id="494" r:id="rId135"/>
    <p:sldId id="505" r:id="rId136"/>
    <p:sldId id="506" r:id="rId137"/>
    <p:sldId id="511" r:id="rId138"/>
    <p:sldId id="509" r:id="rId139"/>
    <p:sldId id="508" r:id="rId140"/>
    <p:sldId id="510" r:id="rId141"/>
    <p:sldId id="507" r:id="rId142"/>
    <p:sldId id="537" r:id="rId143"/>
    <p:sldId id="371" r:id="rId144"/>
    <p:sldId id="496" r:id="rId145"/>
    <p:sldId id="512" r:id="rId146"/>
    <p:sldId id="514" r:id="rId147"/>
    <p:sldId id="513" r:id="rId148"/>
    <p:sldId id="515" r:id="rId149"/>
    <p:sldId id="519" r:id="rId150"/>
    <p:sldId id="518" r:id="rId151"/>
    <p:sldId id="526" r:id="rId152"/>
    <p:sldId id="529" r:id="rId153"/>
    <p:sldId id="524" r:id="rId154"/>
    <p:sldId id="521" r:id="rId155"/>
    <p:sldId id="522" r:id="rId156"/>
    <p:sldId id="528" r:id="rId157"/>
    <p:sldId id="527" r:id="rId158"/>
    <p:sldId id="525" r:id="rId159"/>
    <p:sldId id="523" r:id="rId160"/>
    <p:sldId id="520" r:id="rId161"/>
  </p:sldIdLst>
  <p:sldSz cx="9144000" cy="5143500" type="screen16x9"/>
  <p:notesSz cx="7772400" cy="10058400"/>
  <p:defaultTextStyle>
    <a:defPPr>
      <a:defRPr lang="en-GB"/>
    </a:defPPr>
    <a:lvl1pPr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599784" indent="-228489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923475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293183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662890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488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1864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198840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581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DA81DBC-B390-9C45-8641-C6182047225E}">
          <p14:sldIdLst>
            <p14:sldId id="354"/>
            <p14:sldId id="530"/>
            <p14:sldId id="368"/>
            <p14:sldId id="355"/>
            <p14:sldId id="531"/>
            <p14:sldId id="356"/>
            <p14:sldId id="369"/>
            <p14:sldId id="425"/>
            <p14:sldId id="387"/>
          </p14:sldIdLst>
        </p14:section>
        <p14:section name="Module 1" id="{1B418B75-C289-0A41-9DFC-9CE3E0D5AC5F}">
          <p14:sldIdLst>
            <p14:sldId id="370"/>
            <p14:sldId id="360"/>
            <p14:sldId id="391"/>
            <p14:sldId id="516"/>
            <p14:sldId id="517"/>
            <p14:sldId id="532"/>
            <p14:sldId id="357"/>
            <p14:sldId id="380"/>
            <p14:sldId id="381"/>
            <p14:sldId id="447"/>
            <p14:sldId id="382"/>
            <p14:sldId id="383"/>
            <p14:sldId id="385"/>
            <p14:sldId id="386"/>
            <p14:sldId id="390"/>
            <p14:sldId id="392"/>
            <p14:sldId id="388"/>
            <p14:sldId id="393"/>
            <p14:sldId id="389"/>
            <p14:sldId id="394"/>
            <p14:sldId id="395"/>
          </p14:sldIdLst>
        </p14:section>
        <p14:section name="Module 2" id="{A1CA07F6-897A-A34B-8612-9ECA5A47D86D}">
          <p14:sldIdLst>
            <p14:sldId id="376"/>
            <p14:sldId id="396"/>
            <p14:sldId id="410"/>
            <p14:sldId id="411"/>
            <p14:sldId id="412"/>
            <p14:sldId id="413"/>
            <p14:sldId id="439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7"/>
            <p14:sldId id="418"/>
            <p14:sldId id="415"/>
            <p14:sldId id="419"/>
            <p14:sldId id="416"/>
            <p14:sldId id="420"/>
            <p14:sldId id="421"/>
            <p14:sldId id="422"/>
            <p14:sldId id="423"/>
            <p14:sldId id="533"/>
          </p14:sldIdLst>
        </p14:section>
        <p14:section name="Module 3" id="{BB05B5E3-3985-5C42-94E2-E6DFA26B4ED1}">
          <p14:sldIdLst>
            <p14:sldId id="375"/>
            <p14:sldId id="426"/>
            <p14:sldId id="458"/>
            <p14:sldId id="459"/>
            <p14:sldId id="460"/>
            <p14:sldId id="457"/>
            <p14:sldId id="491"/>
            <p14:sldId id="452"/>
            <p14:sldId id="454"/>
            <p14:sldId id="453"/>
            <p14:sldId id="461"/>
            <p14:sldId id="468"/>
            <p14:sldId id="462"/>
            <p14:sldId id="469"/>
            <p14:sldId id="463"/>
            <p14:sldId id="470"/>
            <p14:sldId id="464"/>
            <p14:sldId id="471"/>
            <p14:sldId id="465"/>
            <p14:sldId id="472"/>
            <p14:sldId id="466"/>
            <p14:sldId id="473"/>
            <p14:sldId id="467"/>
            <p14:sldId id="534"/>
          </p14:sldIdLst>
        </p14:section>
        <p14:section name="Module 4" id="{CE12AE2F-062A-414D-B503-35652B32559D}">
          <p14:sldIdLst>
            <p14:sldId id="374"/>
            <p14:sldId id="475"/>
            <p14:sldId id="428"/>
            <p14:sldId id="429"/>
            <p14:sldId id="430"/>
            <p14:sldId id="431"/>
            <p14:sldId id="432"/>
            <p14:sldId id="427"/>
            <p14:sldId id="440"/>
            <p14:sldId id="441"/>
            <p14:sldId id="442"/>
            <p14:sldId id="443"/>
            <p14:sldId id="444"/>
            <p14:sldId id="445"/>
            <p14:sldId id="448"/>
            <p14:sldId id="433"/>
            <p14:sldId id="434"/>
            <p14:sldId id="435"/>
            <p14:sldId id="436"/>
            <p14:sldId id="437"/>
            <p14:sldId id="451"/>
            <p14:sldId id="446"/>
            <p14:sldId id="535"/>
          </p14:sldIdLst>
        </p14:section>
        <p14:section name="Module 5" id="{5A92AEB4-2AE5-AE4E-87CD-E73A618463B3}">
          <p14:sldIdLst>
            <p14:sldId id="373"/>
            <p14:sldId id="450"/>
            <p14:sldId id="479"/>
            <p14:sldId id="478"/>
            <p14:sldId id="476"/>
            <p14:sldId id="480"/>
            <p14:sldId id="483"/>
            <p14:sldId id="477"/>
            <p14:sldId id="485"/>
            <p14:sldId id="481"/>
            <p14:sldId id="486"/>
            <p14:sldId id="484"/>
            <p14:sldId id="487"/>
            <p14:sldId id="488"/>
            <p14:sldId id="536"/>
          </p14:sldIdLst>
        </p14:section>
        <p14:section name="Module 6" id="{319D4864-BC0B-E94A-A58B-B6BCF8E76F42}">
          <p14:sldIdLst>
            <p14:sldId id="372"/>
            <p14:sldId id="490"/>
            <p14:sldId id="492"/>
            <p14:sldId id="498"/>
            <p14:sldId id="499"/>
            <p14:sldId id="503"/>
            <p14:sldId id="504"/>
            <p14:sldId id="500"/>
            <p14:sldId id="501"/>
            <p14:sldId id="502"/>
            <p14:sldId id="497"/>
            <p14:sldId id="493"/>
            <p14:sldId id="494"/>
            <p14:sldId id="505"/>
            <p14:sldId id="506"/>
            <p14:sldId id="511"/>
            <p14:sldId id="509"/>
            <p14:sldId id="508"/>
            <p14:sldId id="510"/>
            <p14:sldId id="507"/>
            <p14:sldId id="537"/>
          </p14:sldIdLst>
        </p14:section>
        <p14:section name="Module 7" id="{FE10FA03-5D41-364C-9734-166827D0FB81}">
          <p14:sldIdLst>
            <p14:sldId id="371"/>
            <p14:sldId id="496"/>
            <p14:sldId id="512"/>
            <p14:sldId id="514"/>
            <p14:sldId id="513"/>
            <p14:sldId id="515"/>
            <p14:sldId id="519"/>
            <p14:sldId id="518"/>
            <p14:sldId id="526"/>
            <p14:sldId id="529"/>
            <p14:sldId id="524"/>
            <p14:sldId id="521"/>
            <p14:sldId id="522"/>
            <p14:sldId id="528"/>
            <p14:sldId id="527"/>
            <p14:sldId id="525"/>
            <p14:sldId id="523"/>
            <p14:sldId id="5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256" y="-96"/>
      </p:cViewPr>
      <p:guideLst>
        <p:guide orient="horz" pos="1470"/>
        <p:guide pos="261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handoutMaster" Target="handoutMasters/handoutMaster1.xml"/><Relationship Id="rId164" Type="http://schemas.openxmlformats.org/officeDocument/2006/relationships/printerSettings" Target="printerSettings/printerSettings1.bin"/><Relationship Id="rId165" Type="http://schemas.openxmlformats.org/officeDocument/2006/relationships/presProps" Target="presProps.xml"/><Relationship Id="rId166" Type="http://schemas.openxmlformats.org/officeDocument/2006/relationships/viewProps" Target="viewProps.xml"/><Relationship Id="rId167" Type="http://schemas.openxmlformats.org/officeDocument/2006/relationships/theme" Target="theme/theme1.xml"/><Relationship Id="rId16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70286">
              <a:defRPr sz="1200"/>
            </a:lvl1pPr>
          </a:lstStyle>
          <a:p>
            <a:pPr>
              <a:defRPr/>
            </a:pPr>
            <a:fld id="{E504BF6F-FB33-0348-8447-94056523DCC2}" type="datetimeFigureOut">
              <a:rPr lang="en-US"/>
              <a:pPr>
                <a:defRPr/>
              </a:pPr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70286">
              <a:defRPr sz="1200"/>
            </a:lvl1pPr>
          </a:lstStyle>
          <a:p>
            <a:pPr>
              <a:defRPr/>
            </a:pPr>
            <a:fld id="{C1FD81E5-C1A4-8046-8CEE-F534A235B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1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6575" y="763588"/>
            <a:ext cx="6691313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03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0"/>
            <a:ext cx="33670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4398963" y="0"/>
            <a:ext cx="336708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0" y="9555163"/>
            <a:ext cx="336708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370286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852F9E70-24B7-F544-81C7-5A2119E12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04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588" indent="-285610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445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420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398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185034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2041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9048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6055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76B86D1-AC9A-2846-9A78-CB32EC9C143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</a:t>
            </a:r>
          </a:p>
          <a:p>
            <a:r>
              <a:rPr lang="en-US" dirty="0" err="1" smtClean="0"/>
              <a:t>Java.base</a:t>
            </a:r>
            <a:endParaRPr lang="en-US" dirty="0" smtClean="0"/>
          </a:p>
          <a:p>
            <a:r>
              <a:rPr lang="en-US" dirty="0" err="1" smtClean="0"/>
              <a:t>Java.loggin</a:t>
            </a:r>
            <a:endParaRPr lang="en-US" dirty="0" smtClean="0"/>
          </a:p>
          <a:p>
            <a:r>
              <a:rPr lang="en-US" dirty="0" err="1" smtClean="0"/>
              <a:t>Java.sql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(main method incorrect)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Collection.of</a:t>
            </a:r>
            <a:r>
              <a:rPr lang="en-US" baseline="0" dirty="0" smtClean="0"/>
              <a:t> does not exist)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dirty="0" smtClean="0"/>
              <a:t>=238196&amp;picture=woman-drinking-coffee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getRandom</a:t>
            </a:r>
            <a:r>
              <a:rPr lang="en-US" dirty="0" smtClean="0"/>
              <a:t>() is private so can’t be called outside interface</a:t>
            </a:r>
          </a:p>
          <a:p>
            <a:r>
              <a:rPr lang="en-US" dirty="0" smtClean="0"/>
              <a:t>Java 9 bans 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B46421-AF0A-9146-BFF2-CEA5E4F8524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249F44C-C4A5-5241-9F89-54CBC1F2043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27B6A4-1AFE-AF40-8B05-FEB222D3EC3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3C7844E-25BF-C54E-8B3A-1975AC2AC0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Point out </a:t>
            </a:r>
            <a:r>
              <a:rPr lang="en-US" dirty="0" err="1" smtClean="0"/>
              <a:t>scanability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946D1A-C3B6-534C-80B1-E3108B08AD4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3DBE707-66CE-A643-AD2A-980C0638E6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Not always less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A62F1A6-3ADD-8942-9AF0-37D77DC1437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3D71BF3-945F-C940-BDDA-D5F7C21F905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69EF0B4-ACDF-F74F-B7F4-D17B5D41C5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853BCF-B554-3149-8254-FA4D75F74C3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B2704AF-24DA-C04F-A717-1E20CC64ADD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pixabay.com</a:t>
            </a:r>
            <a:r>
              <a:rPr lang="en-US" dirty="0" smtClean="0"/>
              <a:t>/de/vectors/mann-person-junge-cartoon-lächeln-158404/</a:t>
            </a:r>
            <a:endParaRPr lang="en-US" dirty="0" smtClean="0"/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(should be semicolon)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EFA2C62-5900-1E40-80E5-5AA37F2E72E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FB7698D-47A9-A54F-A02E-F8A19699FE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/commons/thumb/a/a5/</a:t>
            </a:r>
            <a:r>
              <a:rPr lang="en-US" dirty="0" err="1" smtClean="0"/>
              <a:t>Map_of_USA_with_state_names.svg</a:t>
            </a:r>
            <a:r>
              <a:rPr lang="en-US" dirty="0" smtClean="0"/>
              <a:t>/2000px-Map_of_USA_with_state_names.svg.png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AA76347-97A2-0F4C-BC44-381343EA571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97A8E8-237C-1B43-A448-BF19E2F212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C,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B4472A3-8068-0D48-9048-95348D55784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D60627-C47A-8C41-9016-90A1739CD95E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F2A89D2-D829-1D47-A428-10134CB3A49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D579BB-3C70-9A4D-AB2F-122416927CF5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7C07D9-F442-8D4E-886C-FA30C270FBC5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download.java.net</a:t>
            </a:r>
            <a:r>
              <a:rPr lang="en-US" dirty="0" smtClean="0"/>
              <a:t>/java/jdk9/docs/</a:t>
            </a:r>
            <a:r>
              <a:rPr lang="en-US" dirty="0" err="1" smtClean="0"/>
              <a:t>api</a:t>
            </a:r>
            <a:r>
              <a:rPr lang="en-US" dirty="0" smtClean="0"/>
              <a:t>/deprecated-</a:t>
            </a:r>
            <a:r>
              <a:rPr lang="en-US" dirty="0" err="1" smtClean="0"/>
              <a:t>list.html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/p-1111448/?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/289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/commons/thumb/4/41/Argentina_-_</a:t>
            </a:r>
            <a:r>
              <a:rPr lang="en-US" dirty="0" err="1" smtClean="0"/>
              <a:t>NO_symbol.svg</a:t>
            </a:r>
            <a:r>
              <a:rPr lang="en-US" dirty="0" smtClean="0"/>
              <a:t>/2000px-Argentina_-_NO_symbol.svg.png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90E49E-5265-B74B-8451-0D1871A2D6B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0789AF4-44EF-6245-9475-DC337CB2A86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1CC60D6-A86D-D54E-8288-AD7FB836F16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Drops prefix</a:t>
            </a:r>
            <a:r>
              <a:rPr lang="en-US" baseline="0" dirty="0" smtClean="0"/>
              <a:t> and then goes on infinitely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9EB26F9-DA03-6D4F-BF22-A288216552C9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 (semi-colons not commas)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 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++ doesn’t update anything)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1597489"/>
            <a:ext cx="7773120" cy="11027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2914146"/>
            <a:ext cx="6400800" cy="1314498"/>
          </a:xfrm>
        </p:spPr>
        <p:txBody>
          <a:bodyPr/>
          <a:lstStyle>
            <a:lvl1pPr marL="0" indent="0" algn="ctr">
              <a:buNone/>
              <a:defRPr/>
            </a:lvl1pPr>
            <a:lvl2pPr marL="370070" indent="0" algn="ctr">
              <a:buNone/>
              <a:defRPr/>
            </a:lvl2pPr>
            <a:lvl3pPr marL="740140" indent="0" algn="ctr">
              <a:buNone/>
              <a:defRPr/>
            </a:lvl3pPr>
            <a:lvl4pPr marL="1110211" indent="0" algn="ctr">
              <a:buNone/>
              <a:defRPr/>
            </a:lvl4pPr>
            <a:lvl5pPr marL="1480279" indent="0" algn="ctr">
              <a:buNone/>
              <a:defRPr/>
            </a:lvl5pPr>
            <a:lvl6pPr marL="1850349" indent="0" algn="ctr">
              <a:buNone/>
              <a:defRPr/>
            </a:lvl6pPr>
            <a:lvl7pPr marL="2220417" indent="0" algn="ctr">
              <a:buNone/>
              <a:defRPr/>
            </a:lvl7pPr>
            <a:lvl8pPr marL="2590489" indent="0" algn="ctr">
              <a:buNone/>
              <a:defRPr/>
            </a:lvl8pPr>
            <a:lvl9pPr marL="296055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0FA6-0E4E-374F-A670-4D4482D28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E5878-8193-EF4C-8F1B-5B3D327BA8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8160" y="488217"/>
            <a:ext cx="1892160" cy="3915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1680" y="488217"/>
            <a:ext cx="5538240" cy="3915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F573A-13E2-7441-8E85-C6D929C56B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AD745-8A3A-FF41-968A-5946F3DDC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9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3305153"/>
            <a:ext cx="7771680" cy="102178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179669"/>
            <a:ext cx="7771680" cy="1125478"/>
          </a:xfrm>
        </p:spPr>
        <p:txBody>
          <a:bodyPr anchor="b"/>
          <a:lstStyle>
            <a:lvl1pPr marL="0" indent="0">
              <a:buNone/>
              <a:defRPr sz="1600"/>
            </a:lvl1pPr>
            <a:lvl2pPr marL="370070" indent="0">
              <a:buNone/>
              <a:defRPr sz="1500"/>
            </a:lvl2pPr>
            <a:lvl3pPr marL="740140" indent="0">
              <a:buNone/>
              <a:defRPr sz="1300"/>
            </a:lvl3pPr>
            <a:lvl4pPr marL="1110211" indent="0">
              <a:buNone/>
              <a:defRPr sz="1100"/>
            </a:lvl4pPr>
            <a:lvl5pPr marL="1480279" indent="0">
              <a:buNone/>
              <a:defRPr sz="1100"/>
            </a:lvl5pPr>
            <a:lvl6pPr marL="1850349" indent="0">
              <a:buNone/>
              <a:defRPr sz="1100"/>
            </a:lvl6pPr>
            <a:lvl7pPr marL="2220417" indent="0">
              <a:buNone/>
              <a:defRPr sz="1100"/>
            </a:lvl7pPr>
            <a:lvl8pPr marL="2590489" indent="0">
              <a:buNone/>
              <a:defRPr sz="1100"/>
            </a:lvl8pPr>
            <a:lvl9pPr marL="296055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E8218-29B9-5548-BCCA-B035CE2B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481" y="1470035"/>
            <a:ext cx="368208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470035"/>
            <a:ext cx="368352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07CEE-5447-484B-AE7B-F71615921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6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2" y="206302"/>
            <a:ext cx="8229600" cy="85653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151401"/>
            <a:ext cx="403920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1630971"/>
            <a:ext cx="403920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2" y="1151401"/>
            <a:ext cx="404208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2" y="1630971"/>
            <a:ext cx="404208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614E-ED44-7646-A963-1A3635A4C4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2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FBB04-9F96-5A46-9C8F-AA86A6260E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4093-3A47-D24D-B76F-9D2BFC182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05223"/>
            <a:ext cx="3008160" cy="87057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5" y="205221"/>
            <a:ext cx="5112000" cy="438958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075794"/>
            <a:ext cx="3008160" cy="3519009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F9F69-3A2C-224C-8A8F-5D99DB4A93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5" y="3600024"/>
            <a:ext cx="5486400" cy="42556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5" y="459050"/>
            <a:ext cx="5486400" cy="3086964"/>
          </a:xfrm>
        </p:spPr>
        <p:txBody>
          <a:bodyPr/>
          <a:lstStyle>
            <a:lvl1pPr marL="0" indent="0">
              <a:buNone/>
              <a:defRPr sz="2600"/>
            </a:lvl1pPr>
            <a:lvl2pPr marL="370070" indent="0">
              <a:buNone/>
              <a:defRPr sz="2300"/>
            </a:lvl2pPr>
            <a:lvl3pPr marL="740140" indent="0">
              <a:buNone/>
              <a:defRPr sz="1900"/>
            </a:lvl3pPr>
            <a:lvl4pPr marL="1110211" indent="0">
              <a:buNone/>
              <a:defRPr sz="1600"/>
            </a:lvl4pPr>
            <a:lvl5pPr marL="1480279" indent="0">
              <a:buNone/>
              <a:defRPr sz="1600"/>
            </a:lvl5pPr>
            <a:lvl6pPr marL="1850349" indent="0">
              <a:buNone/>
              <a:defRPr sz="1600"/>
            </a:lvl6pPr>
            <a:lvl7pPr marL="2220417" indent="0">
              <a:buNone/>
              <a:defRPr sz="1600"/>
            </a:lvl7pPr>
            <a:lvl8pPr marL="2590489" indent="0">
              <a:buNone/>
              <a:defRPr sz="1600"/>
            </a:lvl8pPr>
            <a:lvl9pPr marL="296055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5" y="4025584"/>
            <a:ext cx="5486400" cy="603783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0A59-9C23-4D44-92BF-034561E26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7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50888" y="488951"/>
            <a:ext cx="75692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80" y="1470026"/>
            <a:ext cx="7504113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57200" y="4686300"/>
            <a:ext cx="212248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127375" y="4686300"/>
            <a:ext cx="28940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629400" y="4552955"/>
            <a:ext cx="21224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370070">
              <a:buClrTx/>
              <a:buFontTx/>
              <a:buNone/>
              <a:tabLst>
                <a:tab pos="585945" algn="l"/>
                <a:tab pos="1171886" algn="l"/>
                <a:tab pos="1757833" algn="l"/>
              </a:tabLst>
              <a:defRPr sz="2200">
                <a:solidFill>
                  <a:srgbClr val="FFFFFF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C239A834-7389-4949-BEEE-9637A1BB2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3352800" y="4552955"/>
            <a:ext cx="2286000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en-GB"/>
            </a:defPPr>
            <a:lvl1pPr algn="r" defTabSz="37025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86230" algn="l"/>
                <a:tab pos="1172459" algn="l"/>
                <a:tab pos="1758689" algn="l"/>
              </a:tabLst>
              <a:defRPr sz="1400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 marL="601604" indent="-230165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25423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295274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665126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77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933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08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244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@</a:t>
            </a:r>
            <a:r>
              <a:rPr lang="en-US" sz="2200" dirty="0" err="1" smtClean="0">
                <a:solidFill>
                  <a:schemeClr val="tx1"/>
                </a:solidFill>
              </a:rPr>
              <a:t>jeanneboyarsky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035384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405456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2775525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145592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74503" indent="-274503" algn="l" defTabSz="368120" rtl="0" eaLnBrk="0" fontAlgn="base" hangingPunct="0">
        <a:lnSpc>
          <a:spcPct val="93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99784" indent="-228489" algn="l" defTabSz="368120" rtl="0" eaLnBrk="0" fontAlgn="base" hangingPunct="0">
        <a:lnSpc>
          <a:spcPct val="93000"/>
        </a:lnSpc>
        <a:spcBef>
          <a:spcPct val="0"/>
        </a:spcBef>
        <a:spcAft>
          <a:spcPts val="925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+mn-lt"/>
          <a:ea typeface="+mn-ea"/>
          <a:cs typeface="+mn-cs"/>
        </a:defRPr>
      </a:lvl2pPr>
      <a:lvl3pPr marL="923475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688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3pPr>
      <a:lvl4pPr marL="1293183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46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1662890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035384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405456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2775525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145592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007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014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10211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8027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5034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41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9048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6055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876550"/>
            <a:ext cx="6400800" cy="1316038"/>
          </a:xfrm>
        </p:spPr>
        <p:txBody>
          <a:bodyPr/>
          <a:lstStyle/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Jeanne Boyarsky</a:t>
            </a:r>
          </a:p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Wednesday, March 6, 2019</a:t>
            </a:r>
            <a:endParaRPr lang="en-US" dirty="0"/>
          </a:p>
          <a:p>
            <a:pPr defTabSz="370070">
              <a:spcAft>
                <a:spcPts val="1144"/>
              </a:spcAft>
              <a:defRPr/>
            </a:pPr>
            <a:r>
              <a:rPr lang="en-US" dirty="0" err="1" smtClean="0"/>
              <a:t>Dev</a:t>
            </a:r>
            <a:r>
              <a:rPr lang="en-US" dirty="0" smtClean="0"/>
              <a:t> Nexus</a:t>
            </a:r>
          </a:p>
          <a:p>
            <a:pPr defTabSz="370070">
              <a:spcAft>
                <a:spcPts val="1144"/>
              </a:spcAft>
              <a:defRPr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75" y="549275"/>
            <a:ext cx="7772400" cy="1103313"/>
          </a:xfrm>
        </p:spPr>
        <p:txBody>
          <a:bodyPr/>
          <a:lstStyle/>
          <a:p>
            <a:pPr defTabSz="370070">
              <a:defRPr/>
            </a:pPr>
            <a:r>
              <a:rPr lang="en-US" dirty="0" smtClean="0"/>
              <a:t>Becoming the first </a:t>
            </a:r>
            <a:br>
              <a:rPr lang="en-US" dirty="0" smtClean="0"/>
            </a:br>
            <a:r>
              <a:rPr lang="en-US" dirty="0" smtClean="0"/>
              <a:t>Java 11 Certified Developer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Intro</a:t>
            </a: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_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private </a:t>
            </a:r>
            <a:r>
              <a:rPr lang="en-US" dirty="0"/>
              <a:t>methods in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38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main(String...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</a:t>
            </a:r>
          </a:p>
          <a:p>
            <a:r>
              <a:rPr lang="en-US" sz="2200" dirty="0">
                <a:latin typeface="Courier"/>
                <a:cs typeface="Courier"/>
              </a:rPr>
              <a:t>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8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package x;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x.Test.java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j</a:t>
            </a:r>
            <a:r>
              <a:rPr lang="en-US" dirty="0" smtClean="0"/>
              <a:t>ava x/</a:t>
            </a:r>
            <a:r>
              <a:rPr lang="en-US" dirty="0" err="1" smtClean="0"/>
              <a:t>Test.java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java x/Test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java.util.List</a:t>
            </a:r>
            <a:r>
              <a:rPr lang="en-US" sz="2200" dirty="0">
                <a:latin typeface="Courier"/>
                <a:cs typeface="Courier"/>
              </a:rPr>
              <a:t> l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8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x.MyClass</a:t>
            </a:r>
            <a:r>
              <a:rPr lang="en-US" sz="2200" dirty="0">
                <a:latin typeface="Courier"/>
                <a:cs typeface="Courier"/>
              </a:rPr>
              <a:t> c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5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are the default deprecation values?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= false, since = null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null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false, since = </a:t>
            </a:r>
            <a:r>
              <a:rPr lang="en-US" dirty="0" smtClean="0"/>
              <a:t>1.9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1.9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MathUtils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JavaDemo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</a:t>
            </a:r>
            <a:r>
              <a:rPr lang="en-US" dirty="0" err="1" smtClean="0"/>
              <a:t>JShell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ofNullable</a:t>
            </a:r>
            <a:endParaRPr lang="en-US" dirty="0"/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dubiousObj == null</a:t>
            </a:r>
          </a:p>
          <a:p>
            <a:r>
              <a:rPr lang="en-US" sz="2400">
                <a:solidFill>
                  <a:srgbClr val="000000"/>
                </a:solidFill>
              </a:rPr>
              <a:t>   ? Stream.empty() </a:t>
            </a:r>
          </a:p>
          <a:p>
            <a:r>
              <a:rPr lang="en-US" sz="2400">
                <a:solidFill>
                  <a:srgbClr val="000000"/>
                </a:solidFill>
              </a:rPr>
              <a:t>   :  Stream.of(dubiousObj);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69"/>
            <a:ext cx="6981120" cy="4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Stream.ofNullable(dubiousObj); 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0" y="1352551"/>
            <a:ext cx="2590800" cy="639577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Optional.ofNullable</a:t>
            </a:r>
            <a:r>
              <a:rPr lang="en-US" dirty="0" smtClean="0">
                <a:solidFill>
                  <a:srgbClr val="000000"/>
                </a:solidFill>
              </a:rPr>
              <a:t>() existed since Java 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52555"/>
            <a:ext cx="5194300" cy="260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0400" y="742954"/>
            <a:ext cx="15240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upgrade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5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iterate</a:t>
            </a:r>
            <a:endParaRPr lang="en-US" dirty="0"/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Stream.iterate(10, i-&gt; i-1)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.limit(10)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.forEach(System.out::println);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70"/>
            <a:ext cx="6981120" cy="76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pl-PL" sz="2400">
                <a:solidFill>
                  <a:srgbClr val="000000"/>
                </a:solidFill>
              </a:rPr>
              <a:t>Stream.iterate(10, i-&gt; i&gt;0, i-&gt; i-1)</a:t>
            </a:r>
          </a:p>
          <a:p>
            <a:r>
              <a:rPr lang="pl-PL" sz="2400">
                <a:solidFill>
                  <a:srgbClr val="000000"/>
                </a:solidFill>
              </a:rPr>
              <a:t>          .forEach(System.out::println);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1599840" y="2053296"/>
            <a:ext cx="2073600" cy="366054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7600" y="3562350"/>
            <a:ext cx="2133601" cy="304800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takeWhile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1-4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248344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Stream.iterate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</a:t>
            </a:r>
            <a:r>
              <a:rPr lang="en-US" sz="2400" dirty="0" smtClean="0">
                <a:solidFill>
                  <a:srgbClr val="000000"/>
                </a:solidFill>
              </a:rPr>
              <a:t>new </a:t>
            </a:r>
            <a:r>
              <a:rPr lang="en-US" sz="2400" dirty="0" err="1">
                <a:solidFill>
                  <a:srgbClr val="000000"/>
                </a:solidFill>
              </a:rPr>
              <a:t>SimpleEntry</a:t>
            </a:r>
            <a:r>
              <a:rPr lang="en-US" sz="24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e -&gt; new SimpleEntry&lt;Integer,Integer&gt;(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400" dirty="0">
                <a:solidFill>
                  <a:srgbClr val="000000"/>
                </a:solidFill>
              </a:rPr>
              <a:t>      .</a:t>
            </a:r>
            <a:r>
              <a:rPr lang="de-DE" sz="2400" dirty="0" err="1">
                <a:solidFill>
                  <a:srgbClr val="000000"/>
                </a:solidFill>
              </a:rPr>
              <a:t>map</a:t>
            </a:r>
            <a:r>
              <a:rPr lang="de-DE" sz="2400" dirty="0">
                <a:solidFill>
                  <a:srgbClr val="000000"/>
                </a:solidFill>
              </a:rPr>
              <a:t>(Entry::</a:t>
            </a:r>
            <a:r>
              <a:rPr lang="de-DE" sz="2400" dirty="0" err="1">
                <a:solidFill>
                  <a:srgbClr val="000000"/>
                </a:solidFill>
              </a:rPr>
              <a:t>getValue</a:t>
            </a:r>
            <a:r>
              <a:rPr lang="de-DE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takeWhile</a:t>
            </a:r>
            <a:r>
              <a:rPr lang="en-US" sz="24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forEach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System.out</a:t>
            </a:r>
            <a:r>
              <a:rPr lang="en-US" sz="2400" dirty="0">
                <a:solidFill>
                  <a:srgbClr val="000000"/>
                </a:solidFill>
              </a:rPr>
              <a:t>::</a:t>
            </a:r>
            <a:r>
              <a:rPr lang="en-US" sz="2400" dirty="0" err="1">
                <a:solidFill>
                  <a:srgbClr val="000000"/>
                </a:solidFill>
              </a:rPr>
              <a:t>println</a:t>
            </a:r>
            <a:r>
              <a:rPr lang="en-US" sz="24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1046880" y="1223770"/>
            <a:ext cx="6359040" cy="35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print all Fibonacci #s less than 30?</a:t>
            </a:r>
          </a:p>
        </p:txBody>
      </p:sp>
    </p:spTree>
    <p:extLst>
      <p:ext uri="{BB962C8B-B14F-4D97-AF65-F5344CB8AC3E}">
        <p14:creationId xmlns:p14="http://schemas.microsoft.com/office/powerpoint/2010/main" val="194419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5-9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8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86687"/>
            <a:ext cx="7188480" cy="19678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(new </a:t>
            </a:r>
            <a:r>
              <a:rPr lang="en-US" sz="2200" dirty="0" err="1">
                <a:solidFill>
                  <a:srgbClr val="000000"/>
                </a:solidFill>
              </a:rPr>
              <a:t>SimpleEntry</a:t>
            </a:r>
            <a:r>
              <a:rPr lang="en-US" sz="22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e -&gt; new SimpleEntry&lt;Integer, Integer&gt;(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.</a:t>
            </a:r>
            <a:r>
              <a:rPr lang="de-DE" sz="2200" dirty="0" err="1">
                <a:solidFill>
                  <a:srgbClr val="000000"/>
                </a:solidFill>
              </a:rPr>
              <a:t>map</a:t>
            </a:r>
            <a:r>
              <a:rPr lang="de-DE" sz="2200" dirty="0">
                <a:solidFill>
                  <a:srgbClr val="000000"/>
                </a:solidFill>
              </a:rPr>
              <a:t>(Entry::</a:t>
            </a:r>
            <a:r>
              <a:rPr lang="de-DE" sz="2200" dirty="0" err="1">
                <a:solidFill>
                  <a:srgbClr val="000000"/>
                </a:solidFill>
              </a:rPr>
              <a:t>getValue</a:t>
            </a:r>
            <a:r>
              <a:rPr lang="de-DE" sz="2200" dirty="0">
                <a:solidFill>
                  <a:srgbClr val="000000"/>
                </a:solidFill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Note: This doesn’t work. </a:t>
            </a:r>
            <a:r>
              <a:rPr lang="en-US" dirty="0" err="1">
                <a:solidFill>
                  <a:srgbClr val="000000"/>
                </a:solidFill>
              </a:rPr>
              <a:t>takeWhile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dropWhile</a:t>
            </a:r>
            <a:r>
              <a:rPr lang="en-US" dirty="0">
                <a:solidFill>
                  <a:srgbClr val="000000"/>
                </a:solidFill>
              </a:rPr>
              <a:t> aren’t always opposites. </a:t>
            </a:r>
          </a:p>
        </p:txBody>
      </p:sp>
    </p:spTree>
    <p:extLst>
      <p:ext uri="{BB962C8B-B14F-4D97-AF65-F5344CB8AC3E}">
        <p14:creationId xmlns:p14="http://schemas.microsoft.com/office/powerpoint/2010/main" val="311922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4561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takeWhile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06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98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Stream.ofNullable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667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++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dropWhile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42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52550"/>
            <a:ext cx="5334000" cy="28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8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4722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Jigsaw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Multi-release jars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Questions?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was hardest?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Who wants to share their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Module system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JDK is modularized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</a:t>
            </a:r>
            <a:r>
              <a:rPr lang="en-US" dirty="0" err="1" smtClean="0"/>
              <a:t>src</a:t>
            </a:r>
            <a:endParaRPr lang="en-US" dirty="0"/>
          </a:p>
          <a:p>
            <a:pPr marL="0" indent="0"/>
            <a:r>
              <a:rPr lang="en-US" dirty="0" smtClean="0"/>
              <a:t>	/package1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/module-</a:t>
            </a:r>
            <a:r>
              <a:rPr lang="en-US" dirty="0" err="1" smtClean="0"/>
              <a:t>info.class</a:t>
            </a:r>
            <a:endParaRPr lang="en-US" dirty="0" smtClean="0"/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</a:t>
            </a:r>
            <a:r>
              <a:rPr lang="en-US" dirty="0" err="1" smtClean="0"/>
              <a:t>MyClass.class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9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module </a:t>
            </a:r>
            <a:r>
              <a:rPr lang="en-US" dirty="0" err="1" smtClean="0"/>
              <a:t>moduleName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requires </a:t>
            </a:r>
            <a:r>
              <a:rPr lang="en-US" dirty="0" err="1" smtClean="0"/>
              <a:t>otherModuleName</a:t>
            </a:r>
            <a:r>
              <a:rPr lang="en-US" dirty="0" smtClean="0"/>
              <a:t>;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exports </a:t>
            </a:r>
            <a:r>
              <a:rPr lang="en-US" dirty="0" err="1" smtClean="0"/>
              <a:t>packageName</a:t>
            </a:r>
            <a:r>
              <a:rPr lang="en-US" dirty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java.base</a:t>
            </a:r>
            <a:r>
              <a:rPr lang="en-US" sz="2200" dirty="0"/>
              <a:t>/module-</a:t>
            </a:r>
            <a:r>
              <a:rPr lang="en-US" sz="2200" dirty="0" err="1" smtClean="0"/>
              <a:t>summary.html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57" y="2190750"/>
            <a:ext cx="5005943" cy="21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java.logging</a:t>
            </a:r>
            <a:r>
              <a:rPr lang="en-US" sz="2200" dirty="0"/>
              <a:t>/module-</a:t>
            </a:r>
            <a:r>
              <a:rPr lang="en-US" sz="2200" dirty="0" err="1"/>
              <a:t>summary.html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90750"/>
            <a:ext cx="3786496" cy="22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file “commands”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Requires </a:t>
            </a:r>
            <a:r>
              <a:rPr lang="mr-IN" dirty="0" smtClean="0"/>
              <a:t>–</a:t>
            </a:r>
            <a:r>
              <a:rPr lang="en-US" dirty="0" smtClean="0"/>
              <a:t> dependencies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Requires transitive </a:t>
            </a:r>
            <a:r>
              <a:rPr lang="mr-IN" dirty="0" smtClean="0"/>
              <a:t>–</a:t>
            </a:r>
            <a:r>
              <a:rPr lang="en-US" dirty="0" smtClean="0"/>
              <a:t> grant to caller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Exports </a:t>
            </a:r>
            <a:r>
              <a:rPr lang="mr-IN" dirty="0" smtClean="0"/>
              <a:t>–</a:t>
            </a:r>
            <a:r>
              <a:rPr lang="en-US" dirty="0" smtClean="0"/>
              <a:t> share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Opens </a:t>
            </a:r>
            <a:r>
              <a:rPr lang="mr-IN" dirty="0" smtClean="0"/>
              <a:t>–</a:t>
            </a:r>
            <a:r>
              <a:rPr lang="en-US" dirty="0" smtClean="0"/>
              <a:t> for reflection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job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knowledge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How relates to real world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693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j</a:t>
            </a:r>
            <a:r>
              <a:rPr lang="en-US" dirty="0" err="1" smtClean="0"/>
              <a:t>ava.base</a:t>
            </a:r>
            <a:r>
              <a:rPr lang="en-US" dirty="0" smtClean="0"/>
              <a:t> available by default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have “private”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circular dependencies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1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/en/java/</a:t>
            </a:r>
            <a:r>
              <a:rPr lang="en-US" dirty="0" err="1"/>
              <a:t>javase</a:t>
            </a:r>
            <a:r>
              <a:rPr lang="en-US" dirty="0"/>
              <a:t>/11/docs/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java.base</a:t>
            </a:r>
            <a:r>
              <a:rPr lang="en-US" dirty="0"/>
              <a:t>/module-</a:t>
            </a:r>
            <a:r>
              <a:rPr lang="en-US" dirty="0" err="1" smtClean="0"/>
              <a:t>summary.html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4648200" cy="1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Multi-Release Jar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/MyClass1.class</a:t>
            </a:r>
          </a:p>
          <a:p>
            <a:pPr marL="0" indent="0"/>
            <a:r>
              <a:rPr lang="en-US" dirty="0" smtClean="0"/>
              <a:t>/META-INF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/MANIFEST.MF 	Multi-Release: true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/versions</a:t>
            </a:r>
            <a:endParaRPr lang="en-US" dirty="0"/>
          </a:p>
          <a:p>
            <a:pPr marL="0" indent="0"/>
            <a:r>
              <a:rPr lang="en-US" dirty="0" smtClean="0"/>
              <a:t>		/11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	/MyClass1.class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Override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specify Java 9+ explicitly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don’t specify, uses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Java 8 will use “default”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Alternate API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More efficient implementations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coupled to lowest version of Java in Prod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6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maximum number of multi-version folders you can currently have the are version specific?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1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2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Multi-Release=</a:t>
            </a:r>
            <a:r>
              <a:rPr lang="en-US" dirty="0" smtClean="0"/>
              <a:t>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00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callers to access a package?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1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folder for multi-release files?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files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versions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48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modules are available by default?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4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52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More questions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Sometimes no </a:t>
            </a:r>
            <a:r>
              <a:rPr lang="en-US" dirty="0" smtClean="0"/>
              <a:t>right answer</a:t>
            </a:r>
            <a:endParaRPr lang="en-US" dirty="0" smtClean="0"/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Can leave comments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Few study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15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reflection?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855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endParaRPr lang="en-US" sz="2200" dirty="0" smtClean="0">
              <a:latin typeface="Courier"/>
              <a:cs typeface="Courier"/>
            </a:endParaRP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Multi-Release=true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15166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tips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Harder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observe creating the multi module jar?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many modules are built in? Which look most useful?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anyone succeed in packaging a module?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Even if for Java 8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Study Guide (ex: Mine!)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Mock Exams (ex: </a:t>
            </a:r>
            <a:r>
              <a:rPr lang="en-US" dirty="0" err="1" smtClean="0"/>
              <a:t>Enthuware</a:t>
            </a:r>
            <a:r>
              <a:rPr lang="en-US" dirty="0" smtClean="0"/>
              <a:t>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at least 15 minutes a day (advice courtesy of Bert Bates)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Create a plan (even if don’t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Code snippets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Memorize and write down that day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How do use practice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Writing instrument and materials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Time management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Flagging questions and multiple passes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Don’t leave any blank!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Celebrate!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Tweet me your success </a:t>
            </a:r>
            <a:r>
              <a:rPr lang="en-US" dirty="0" smtClean="0">
                <a:sym typeface="Wingdings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Almost the end...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Ten more questions. 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Keep track of how well you do!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0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Which version should I use?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0437D-9373-BF42-B2CB-7A9F9DECB36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233866"/>
              </p:ext>
            </p:extLst>
          </p:nvPr>
        </p:nvGraphicFramePr>
        <p:xfrm>
          <a:off x="815975" y="1470025"/>
          <a:ext cx="7504113" cy="2560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Oracle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Open JDK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New version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3 years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6 months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Upgrade</a:t>
                      </a:r>
                      <a:r>
                        <a:rPr lang="en-US" sz="2400" baseline="0" dirty="0" smtClean="0"/>
                        <a:t> Options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Open</a:t>
                      </a:r>
                      <a:r>
                        <a:rPr lang="en-US" sz="2400" baseline="0" dirty="0" smtClean="0"/>
                        <a:t>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Interim 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8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x1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x2 doesn’t compile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x3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MAX is accessible to implementing classes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m</a:t>
            </a:r>
            <a:r>
              <a:rPr lang="en-US" sz="2400" dirty="0" smtClean="0"/>
              <a:t>ax2() is </a:t>
            </a:r>
            <a:r>
              <a:rPr lang="en-US" sz="2400" dirty="0"/>
              <a:t>accessible to implementing classes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71550"/>
            <a:ext cx="455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895350"/>
            <a:ext cx="4292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modules?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class can be exported.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package can be exported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</a:t>
            </a:r>
            <a:r>
              <a:rPr lang="en-US" sz="2400" dirty="0" err="1" smtClean="0"/>
              <a:t>def</a:t>
            </a:r>
            <a:r>
              <a:rPr lang="en-US" sz="2400" dirty="0" smtClean="0"/>
              <a:t> file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module-info file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71550"/>
            <a:ext cx="508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Where can you use </a:t>
            </a:r>
            <a:r>
              <a:rPr lang="en-US" dirty="0" err="1" smtClean="0"/>
              <a:t>var</a:t>
            </a:r>
            <a:r>
              <a:rPr lang="en-US" dirty="0" smtClean="0"/>
              <a:t> with try with resources?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For an effectively final variable used in a try with resources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the catch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In an instance variable referenced by the body of the try with resources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a try with resources declaration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71550"/>
            <a:ext cx="4826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An older version of Java will ignore folders for newer versions.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Newer versions are designated with a version folder in the root directory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They can be unzipped in WinZip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You can create a “8” folder for Java 8 projects.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47750"/>
            <a:ext cx="4381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statements?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strip()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</a:t>
            </a:r>
            <a:r>
              <a:rPr lang="en-US" sz="2400" dirty="0" err="1"/>
              <a:t>stripLeading</a:t>
            </a:r>
            <a:r>
              <a:rPr lang="en-US" sz="2400" dirty="0"/>
              <a:t>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If trim() returns true, strip() will always return true.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trim() returns true, </a:t>
            </a:r>
            <a:r>
              <a:rPr lang="en-US" sz="2400" dirty="0" err="1" smtClean="0"/>
              <a:t>stripLeading</a:t>
            </a:r>
            <a:r>
              <a:rPr lang="en-US" sz="2400" dirty="0" smtClean="0"/>
              <a:t>(</a:t>
            </a:r>
            <a:r>
              <a:rPr lang="en-US" sz="2400" dirty="0"/>
              <a:t>) will always return true.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4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Question </a:t>
            </a:r>
            <a:r>
              <a:rPr lang="en-US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00150"/>
            <a:ext cx="486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 for Java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Two exams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LTS versions of Java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Cert site reorg </a:t>
            </a:r>
            <a:r>
              <a:rPr lang="mr-IN" dirty="0" smtClean="0"/>
              <a:t>–</a:t>
            </a:r>
            <a:r>
              <a:rPr lang="en-US" dirty="0" smtClean="0"/>
              <a:t> beta page gone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0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</a:t>
            </a:r>
            <a:r>
              <a:rPr lang="en-US" dirty="0" err="1" smtClean="0"/>
              <a:t>giveway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81150"/>
            <a:ext cx="1870859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from last time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00276"/>
              </p:ext>
            </p:extLst>
          </p:nvPr>
        </p:nvGraphicFramePr>
        <p:xfrm>
          <a:off x="815980" y="1470026"/>
          <a:ext cx="7504113" cy="2756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11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Release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18,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Sept 25, 2018</a:t>
                      </a:r>
                      <a:endParaRPr lang="en-US" sz="1800" dirty="0"/>
                    </a:p>
                  </a:txBody>
                  <a:tcPr/>
                </a:tc>
              </a:tr>
              <a:tr h="5476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Objectives/beta</a:t>
                      </a:r>
                      <a:r>
                        <a:rPr lang="en-US" sz="1800" baseline="0" dirty="0" smtClean="0"/>
                        <a:t> announced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August 31,</a:t>
                      </a:r>
                      <a:r>
                        <a:rPr lang="en-US" sz="1800" baseline="0" dirty="0" smtClean="0"/>
                        <a:t>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2019?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Beta opens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April 28,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  <a:tr h="100392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Retirement of previous Java </a:t>
                      </a:r>
                      <a:r>
                        <a:rPr lang="en-US" sz="1800" baseline="0" dirty="0" smtClean="0"/>
                        <a:t>exams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6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May 31, 2018</a:t>
                      </a:r>
                    </a:p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7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Dec 30,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r>
                        <a:rPr lang="en-US" sz="1800" baseline="0" dirty="0" smtClean="0"/>
                        <a:t> - </a:t>
                      </a:r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5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Java 11 </a:t>
            </a:r>
            <a:r>
              <a:rPr lang="mr-IN" dirty="0" smtClean="0"/>
              <a:t>–</a:t>
            </a:r>
            <a:r>
              <a:rPr lang="en-US" dirty="0" smtClean="0"/>
              <a:t> if don’t have: https</a:t>
            </a:r>
            <a:r>
              <a:rPr lang="en-US" dirty="0"/>
              <a:t>://</a:t>
            </a:r>
            <a:r>
              <a:rPr lang="en-US" dirty="0" err="1"/>
              <a:t>jdk.java.net</a:t>
            </a:r>
            <a:r>
              <a:rPr lang="en-US" dirty="0"/>
              <a:t>/11</a:t>
            </a:r>
            <a:r>
              <a:rPr lang="en-US" dirty="0" smtClean="0"/>
              <a:t>/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Text editor of your choice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IDE!</a:t>
            </a:r>
            <a:endParaRPr lang="en-US" dirty="0"/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syntax highlighting!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142">
              <a:defRPr/>
            </a:pPr>
            <a:r>
              <a:rPr lang="en-US" dirty="0" smtClean="0"/>
              <a:t>Optional: Aliases</a:t>
            </a:r>
            <a:endParaRPr lang="en-US" dirty="0"/>
          </a:p>
        </p:txBody>
      </p:sp>
      <p:sp>
        <p:nvSpPr>
          <p:cNvPr id="66562" name="Rectangle 1"/>
          <p:cNvSpPr>
            <a:spLocks noChangeArrowheads="1"/>
          </p:cNvSpPr>
          <p:nvPr/>
        </p:nvSpPr>
        <p:spPr bwMode="auto">
          <a:xfrm>
            <a:off x="1066800" y="1708150"/>
            <a:ext cx="7162800" cy="281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3" rIns="91404" bIns="45703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javac11=/Library/Java/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javac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java</a:t>
            </a: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jshell11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F60468-B558-A940-92DC-05326F69A143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2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end of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endParaRPr lang="en-US" dirty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r>
              <a:rPr lang="en-US" dirty="0"/>
              <a:t>/2019-dev-nexus-java-11-cert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Single _ no longer a valid identifier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Double underscore valid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Underscore and letters valid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Positioning for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8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Private and private static methods allowed in interfaces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Can write other code so 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Allowed in Interfaces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730480"/>
              </p:ext>
            </p:extLst>
          </p:nvPr>
        </p:nvGraphicFramePr>
        <p:xfrm>
          <a:off x="815979" y="1470025"/>
          <a:ext cx="7504114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2057"/>
                <a:gridCol w="375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Type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Scope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Constants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Abstract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Default</a:t>
                      </a:r>
                      <a:r>
                        <a:rPr lang="en-US" sz="2200" baseline="0" dirty="0" smtClean="0"/>
                        <a:t>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Static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 or private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Instance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Private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3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047751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</a:t>
            </a:r>
            <a:r>
              <a:rPr lang="en-US" dirty="0" err="1" smtClean="0"/>
              <a:t>abc</a:t>
            </a:r>
            <a:r>
              <a:rPr lang="en-US" dirty="0" smtClean="0"/>
              <a:t>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123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()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Module 1 </a:t>
            </a:r>
            <a:r>
              <a:rPr lang="mr-IN" dirty="0" smtClean="0"/>
              <a:t>–</a:t>
            </a:r>
            <a:r>
              <a:rPr lang="en-US" dirty="0" smtClean="0"/>
              <a:t>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method() { return 1; 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9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static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8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001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_a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_1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$</a:t>
            </a:r>
            <a:r>
              <a:rPr lang="en-US" dirty="0" smtClean="0"/>
              <a:t>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__  = 1;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6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default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d 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double d = </a:t>
            </a:r>
            <a:r>
              <a:rPr lang="en-US" dirty="0" smtClean="0"/>
              <a:t>1.0</a:t>
            </a:r>
            <a:r>
              <a:rPr lang="en-US" dirty="0"/>
              <a:t>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</a:t>
            </a:r>
            <a:r>
              <a:rPr lang="en-US" dirty="0" err="1" smtClean="0"/>
              <a:t>d_d</a:t>
            </a:r>
            <a:r>
              <a:rPr lang="en-US" dirty="0" smtClean="0"/>
              <a:t> </a:t>
            </a:r>
            <a:r>
              <a:rPr lang="en-US" dirty="0"/>
              <a:t>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_d_ </a:t>
            </a:r>
            <a:r>
              <a:rPr lang="en-US" dirty="0"/>
              <a:t>= </a:t>
            </a:r>
            <a:r>
              <a:rPr lang="en-US" dirty="0" smtClean="0"/>
              <a:t>_1_;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 </a:t>
            </a:r>
            <a:r>
              <a:rPr lang="en-US" dirty="0"/>
              <a:t>= </a:t>
            </a:r>
            <a:r>
              <a:rPr lang="en-US" dirty="0" smtClean="0"/>
              <a:t>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identifiers could have been changed to _ in Java 10?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1-2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3-4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5 or more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</a:t>
            </a:r>
            <a:r>
              <a:rPr lang="mr-IN" dirty="0" smtClean="0"/>
              <a:t>–</a:t>
            </a:r>
            <a:r>
              <a:rPr lang="en-US" dirty="0" smtClean="0"/>
              <a:t> code does not compile</a:t>
            </a:r>
          </a:p>
          <a:p>
            <a:pPr marL="0" indent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657350"/>
            <a:ext cx="5143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070">
              <a:defRPr/>
            </a:pPr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581150"/>
            <a:ext cx="6497638" cy="1652960"/>
          </a:xfrm>
          <a:prstGeom prst="rect">
            <a:avLst/>
          </a:prstGeom>
          <a:noFill/>
        </p:spPr>
        <p:txBody>
          <a:bodyPr lIns="74014" tIns="37005" rIns="74014" bIns="37005">
            <a:spAutoFit/>
          </a:bodyPr>
          <a:lstStyle/>
          <a:p>
            <a:pPr algn="ctr"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17 years as</a:t>
            </a:r>
          </a:p>
          <a:p>
            <a:pPr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Java Developer</a:t>
            </a:r>
          </a:p>
          <a:p>
            <a:pPr marL="277553" indent="-277553" defTabSz="370070">
              <a:buFont typeface="Arial"/>
              <a:buChar char="•"/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171576"/>
            <a:ext cx="5160962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A2D34D-0630-CB45-9412-00429120BD6A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4019550"/>
            <a:ext cx="571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Book random </a:t>
            </a:r>
            <a:r>
              <a:rPr lang="en-US" dirty="0" err="1" smtClean="0">
                <a:solidFill>
                  <a:schemeClr val="tx1"/>
                </a:solidFill>
              </a:rPr>
              <a:t>giveway</a:t>
            </a:r>
            <a:r>
              <a:rPr lang="en-US" dirty="0" smtClean="0">
                <a:solidFill>
                  <a:schemeClr val="tx1"/>
                </a:solidFill>
              </a:rPr>
              <a:t> at end!!!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6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effectively </a:t>
            </a:r>
            <a:r>
              <a:rPr lang="en-US" dirty="0"/>
              <a:t>final try with </a:t>
            </a:r>
            <a:r>
              <a:rPr lang="en-US" dirty="0" smtClean="0"/>
              <a:t>resources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var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</a:t>
            </a:r>
            <a:r>
              <a:rPr lang="en-US" dirty="0" smtClean="0"/>
              <a:t>didn’t calling </a:t>
            </a:r>
            <a:r>
              <a:rPr lang="en-US" dirty="0" err="1" smtClean="0"/>
              <a:t>getRandom</a:t>
            </a:r>
            <a:r>
              <a:rPr lang="en-US" dirty="0" smtClean="0"/>
              <a:t>() work?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you fix it?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version of Java disallowed _?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When would you use private interface methods in real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Effectively Final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If typed final before </a:t>
            </a:r>
            <a:r>
              <a:rPr lang="en-US" sz="2800" dirty="0" err="1"/>
              <a:t>param</a:t>
            </a:r>
            <a:r>
              <a:rPr lang="en-US" sz="2800" dirty="0"/>
              <a:t>/local variable </a:t>
            </a:r>
          </a:p>
          <a:p>
            <a:pPr marL="0" indent="0"/>
            <a:r>
              <a:rPr lang="en-US" sz="2800" dirty="0"/>
              <a:t>and it would still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6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are effectively final?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numChairs</a:t>
            </a:r>
            <a:r>
              <a:rPr lang="en-US" sz="2800" dirty="0"/>
              <a:t> = 4;</a:t>
            </a:r>
          </a:p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numLegs</a:t>
            </a:r>
            <a:r>
              <a:rPr lang="en-US" sz="2800" dirty="0"/>
              <a:t> = </a:t>
            </a:r>
            <a:r>
              <a:rPr lang="en-US" sz="2800" dirty="0" err="1"/>
              <a:t>numChairs</a:t>
            </a:r>
            <a:r>
              <a:rPr lang="en-US" sz="2800" dirty="0"/>
              <a:t> * 4;</a:t>
            </a:r>
          </a:p>
          <a:p>
            <a:pPr marL="0" indent="0"/>
            <a:r>
              <a:rPr lang="en-US" sz="2800" dirty="0" err="1"/>
              <a:t>numChairs</a:t>
            </a:r>
            <a:r>
              <a:rPr lang="en-US" sz="2800" dirty="0"/>
              <a:t>++;</a:t>
            </a:r>
          </a:p>
          <a:p>
            <a:pPr marL="0" indent="0"/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numChairs</a:t>
            </a:r>
            <a:r>
              <a:rPr lang="en-US" sz="28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2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</a:t>
            </a:r>
            <a:r>
              <a:rPr lang="en-US" dirty="0" smtClean="0"/>
              <a:t>;</a:t>
            </a:r>
            <a:endParaRPr lang="en-US" dirty="0"/>
          </a:p>
          <a:p>
            <a:pPr marL="0" indent="0"/>
            <a:r>
              <a:rPr lang="en-US" dirty="0" smtClean="0"/>
              <a:t>try(</a:t>
            </a:r>
            <a:r>
              <a:rPr lang="en-US" dirty="0" err="1"/>
              <a:t>BufferedReader</a:t>
            </a:r>
            <a:r>
              <a:rPr lang="en-US" dirty="0"/>
              <a:t> reader = </a:t>
            </a:r>
          </a:p>
          <a:p>
            <a:pPr marL="0" indent="0"/>
            <a:r>
              <a:rPr lang="en-US" dirty="0"/>
              <a:t>        </a:t>
            </a:r>
            <a:r>
              <a:rPr lang="en-US" dirty="0" err="1"/>
              <a:t>Files.newBufferedReader</a:t>
            </a:r>
            <a:r>
              <a:rPr lang="en-US" dirty="0"/>
              <a:t>(path)</a:t>
            </a:r>
            <a:r>
              <a:rPr lang="en-US" dirty="0" smtClean="0"/>
              <a:t>)</a:t>
            </a:r>
            <a:r>
              <a:rPr lang="en-US" dirty="0"/>
              <a:t>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("file");</a:t>
            </a:r>
          </a:p>
          <a:p>
            <a:pPr marL="0" indent="0"/>
            <a:r>
              <a:rPr lang="en-US" dirty="0" err="1" smtClean="0"/>
              <a:t>BufferedReader</a:t>
            </a:r>
            <a:r>
              <a:rPr lang="en-US" dirty="0" smtClean="0"/>
              <a:t> </a:t>
            </a:r>
            <a:r>
              <a:rPr lang="en-US" dirty="0"/>
              <a:t>reader = 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Files.newBufferedReader</a:t>
            </a:r>
            <a:r>
              <a:rPr lang="en-US" dirty="0"/>
              <a:t>(path);</a:t>
            </a:r>
          </a:p>
          <a:p>
            <a:pPr marL="0" indent="0"/>
            <a:r>
              <a:rPr lang="en-US" dirty="0" smtClean="0"/>
              <a:t>try</a:t>
            </a:r>
            <a:r>
              <a:rPr lang="en-US" dirty="0"/>
              <a:t>(reader){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wrong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066800" y="971550"/>
            <a:ext cx="7603200" cy="3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Connection con =   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DriverManager.getConnection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url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PreparedStatement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con.prepareStatement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sql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ps.setInt</a:t>
            </a:r>
            <a:r>
              <a:rPr lang="en-US" sz="2200" dirty="0">
                <a:solidFill>
                  <a:srgbClr val="000000"/>
                </a:solidFill>
              </a:rPr>
              <a:t>(1, id);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ResultSet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  <a:r>
              <a:rPr lang="en-US" sz="2200" dirty="0" err="1">
                <a:solidFill>
                  <a:srgbClr val="000000"/>
                </a:solidFill>
              </a:rPr>
              <a:t>ps.executeQuery</a:t>
            </a:r>
            <a:r>
              <a:rPr lang="en-US" sz="2200" dirty="0">
                <a:solidFill>
                  <a:srgbClr val="000000"/>
                </a:solidFill>
              </a:rPr>
              <a:t>();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try (con;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;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) {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while (</a:t>
            </a:r>
            <a:r>
              <a:rPr lang="en-US" sz="2200" dirty="0" err="1">
                <a:solidFill>
                  <a:srgbClr val="000000"/>
                </a:solidFill>
              </a:rPr>
              <a:t>rs.next</a:t>
            </a:r>
            <a:r>
              <a:rPr lang="en-US" sz="2200" dirty="0">
                <a:solidFill>
                  <a:srgbClr val="000000"/>
                </a:solidFill>
              </a:rPr>
              <a:t>()) {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 // </a:t>
            </a:r>
            <a:r>
              <a:rPr lang="de-DE" sz="2200" dirty="0" err="1">
                <a:solidFill>
                  <a:srgbClr val="000000"/>
                </a:solidFill>
              </a:rPr>
              <a:t>process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result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set</a:t>
            </a:r>
            <a:endParaRPr lang="de-DE" sz="2200" dirty="0">
              <a:solidFill>
                <a:srgbClr val="000000"/>
              </a:solidFill>
            </a:endParaRPr>
          </a:p>
          <a:p>
            <a:r>
              <a:rPr lang="de-DE" sz="2200" dirty="0">
                <a:solidFill>
                  <a:srgbClr val="000000"/>
                </a:solidFill>
              </a:rPr>
              <a:t>}  }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2152800" y="4230806"/>
            <a:ext cx="4147200" cy="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Twitter: @jeanneboyarsky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0560" y="3453127"/>
            <a:ext cx="2557440" cy="4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Resource leak!</a:t>
            </a:r>
          </a:p>
        </p:txBody>
      </p:sp>
    </p:spTree>
    <p:extLst>
      <p:ext uri="{BB962C8B-B14F-4D97-AF65-F5344CB8AC3E}">
        <p14:creationId xmlns:p14="http://schemas.microsoft.com/office/powerpoint/2010/main" val="29332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String name = "Jeanne”;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List </a:t>
            </a:r>
            <a:r>
              <a:rPr lang="mr-IN" sz="2400" dirty="0">
                <a:latin typeface="Courier"/>
                <a:cs typeface="Courier"/>
              </a:rPr>
              <a:t>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Syntactical sugar/less boilerplate</a:t>
            </a: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Not immutable (no </a:t>
            </a:r>
            <a:r>
              <a:rPr lang="en-US" sz="2400" dirty="0" err="1">
                <a:latin typeface="+mj-lt"/>
                <a:cs typeface="Courier"/>
              </a:rPr>
              <a:t>val</a:t>
            </a:r>
            <a:r>
              <a:rPr lang="en-US" sz="2400" dirty="0">
                <a:latin typeface="+mj-lt"/>
                <a:cs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78490-BB65-4248-A8E9-EBD75FA31094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0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String</a:t>
            </a:r>
            <a:r>
              <a:rPr lang="en-US" sz="2400" dirty="0">
                <a:latin typeface="Courier"/>
                <a:cs typeface="Courier"/>
              </a:rPr>
              <a:t> name2 = name;</a:t>
            </a: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Compiled </a:t>
            </a:r>
            <a:r>
              <a:rPr lang="en-US" sz="2400" dirty="0">
                <a:latin typeface="+mj-lt"/>
                <a:cs typeface="Courier"/>
              </a:rPr>
              <a:t>code same with </a:t>
            </a:r>
            <a:r>
              <a:rPr lang="en-US" sz="2400" dirty="0" err="1">
                <a:latin typeface="+mj-lt"/>
                <a:cs typeface="Courier"/>
              </a:rPr>
              <a:t>var</a:t>
            </a:r>
            <a:endParaRPr lang="en-US" sz="2400" dirty="0">
              <a:latin typeface="+mj-lt"/>
              <a:cs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E3CA8-B2D1-904A-A050-E3A3961DDF7A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 bit of the material is from our first books.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Some of the material in this presentation may appear in our upcoming certification books.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Oracle can announce anything (I don’t work for Oracle.)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6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200" dirty="0">
                <a:latin typeface="Courier"/>
                <a:cs typeface="Courier"/>
              </a:rPr>
              <a:t>List&lt;</a:t>
            </a:r>
            <a:r>
              <a:rPr lang="en-US" sz="2200" dirty="0" err="1">
                <a:latin typeface="Courier"/>
                <a:cs typeface="Courier"/>
              </a:rPr>
              <a:t>WebElement</a:t>
            </a:r>
            <a:r>
              <a:rPr lang="en-US" sz="2200" dirty="0">
                <a:latin typeface="Courier"/>
                <a:cs typeface="Courier"/>
              </a:rPr>
              <a:t>&gt; 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+mj-lt"/>
                <a:cs typeface="Courier"/>
              </a:rPr>
              <a:t>vs</a:t>
            </a:r>
            <a:endParaRPr lang="en-US" sz="22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BAFDC4-329A-2948-B3D2-38EB51F607FF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csvPath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i="1" dirty="0" err="1">
                <a:latin typeface="Courier"/>
                <a:cs typeface="Courier"/>
              </a:rPr>
              <a:t>createAndGetFile</a:t>
            </a:r>
            <a:r>
              <a:rPr lang="en-US" sz="2400" i="1" dirty="0">
                <a:latin typeface="Courier"/>
                <a:cs typeface="Courier"/>
              </a:rPr>
              <a:t>(CSV_DATA);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try 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 =     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Files.</a:t>
            </a:r>
            <a:r>
              <a:rPr lang="en-US" sz="2400" i="1" dirty="0" err="1">
                <a:latin typeface="Courier"/>
                <a:cs typeface="Courier"/>
              </a:rPr>
              <a:t>newBufferedWriter</a:t>
            </a:r>
            <a:r>
              <a:rPr lang="en-US" sz="2400" i="1" dirty="0">
                <a:latin typeface="Courier"/>
                <a:cs typeface="Courier"/>
              </a:rPr>
              <a:t>(</a:t>
            </a:r>
            <a:r>
              <a:rPr lang="en-US" sz="2400" i="1" dirty="0" err="1">
                <a:latin typeface="Courier"/>
                <a:cs typeface="Courier"/>
              </a:rPr>
              <a:t>csvPath</a:t>
            </a:r>
            <a:r>
              <a:rPr lang="en-US" sz="2400" i="1" dirty="0">
                <a:latin typeface="Courier"/>
                <a:cs typeface="Courier"/>
              </a:rPr>
              <a:t>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	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 = new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CSVFormat.</a:t>
            </a:r>
            <a:r>
              <a:rPr lang="en-US" sz="2400" i="1" dirty="0" err="1">
                <a:latin typeface="Courier"/>
                <a:cs typeface="Courier"/>
              </a:rPr>
              <a:t>DEFAULT</a:t>
            </a:r>
            <a:r>
              <a:rPr lang="en-US" sz="2400" i="1" dirty="0">
                <a:latin typeface="Courier"/>
                <a:cs typeface="Courier"/>
              </a:rPr>
              <a:t>));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91DE2-A04B-484A-A95D-8DB2FF7543F6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productMap1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productMap2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&lt;&gt;();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productMap3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62A74C-311B-3749-8CEB-EA19915158EB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7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other = name + 2;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</a:p>
          <a:p>
            <a:pPr marL="276063" indent="-276063" defTabSz="369672">
              <a:defRPr/>
            </a:pPr>
            <a:r>
              <a:rPr lang="mr-IN" sz="2400" dirty="0">
                <a:latin typeface="Courier"/>
                <a:cs typeface="Courier"/>
              </a:rPr>
              <a:t>for (</a:t>
            </a: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num : list) {}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EB9DF-419C-684F-BC99-7CF022093A28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can’t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class Inner {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bad = "</a:t>
            </a:r>
            <a:r>
              <a:rPr lang="en-US" sz="2400" dirty="0" err="1">
                <a:latin typeface="Courier"/>
                <a:cs typeface="Courier"/>
              </a:rPr>
              <a:t>abc</a:t>
            </a:r>
            <a:r>
              <a:rPr lang="en-US" sz="2400" dirty="0">
                <a:latin typeface="Courier"/>
                <a:cs typeface="Courier"/>
              </a:rPr>
              <a:t>"; }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276063" indent="-276063" defTabSz="369672">
              <a:defRPr/>
            </a:pP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 = 4;</a:t>
            </a: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Also </a:t>
            </a:r>
            <a:r>
              <a:rPr lang="en-US" sz="2400" dirty="0">
                <a:latin typeface="+mj-lt"/>
                <a:cs typeface="Courier"/>
              </a:rPr>
              <a:t>instance variables, </a:t>
            </a:r>
            <a:r>
              <a:rPr lang="en-US" sz="2400" dirty="0" err="1">
                <a:latin typeface="+mj-lt"/>
                <a:cs typeface="Courier"/>
              </a:rPr>
              <a:t>etc</a:t>
            </a:r>
            <a:endParaRPr lang="mr-IN" sz="2400" dirty="0">
              <a:latin typeface="+mj-lt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383FA-26F1-0042-92A4-78D6F378443A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algn="ctr" defTabSz="369672">
              <a:defRPr/>
            </a:pPr>
            <a:endParaRPr lang="en-US" sz="3200" dirty="0">
              <a:latin typeface="Courier"/>
              <a:cs typeface="Courier"/>
            </a:endParaRPr>
          </a:p>
          <a:p>
            <a:pPr marL="276063" indent="-276063" algn="ctr" defTabSz="369672">
              <a:defRPr/>
            </a:pP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= "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";</a:t>
            </a:r>
            <a:endParaRPr lang="mr-IN" sz="32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1A211B-307C-9744-8DA4-5A2500FD77A9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971550"/>
          <a:ext cx="7162800" cy="256063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76600"/>
                <a:gridCol w="3886200"/>
              </a:tblGrid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</a:t>
                      </a:r>
                      <a:r>
                        <a:rPr lang="en-US" sz="2400" baseline="0" dirty="0" smtClean="0"/>
                        <a:t> typing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Loss of</a:t>
                      </a:r>
                      <a:r>
                        <a:rPr lang="en-US" sz="2400" baseline="0" dirty="0" smtClean="0"/>
                        <a:t> information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redundancy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names matter more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 scan variable names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 careful!</a:t>
                      </a:r>
                      <a:endParaRPr lang="en-US" sz="2400" dirty="0"/>
                    </a:p>
                  </a:txBody>
                  <a:tcPr marT="45726" marB="45726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BDD035-1B6D-C34B-BF6D-788E5DF71671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3987" name="Rectangle 1"/>
          <p:cNvSpPr>
            <a:spLocks noChangeArrowheads="1"/>
          </p:cNvSpPr>
          <p:nvPr/>
        </p:nvSpPr>
        <p:spPr bwMode="auto">
          <a:xfrm>
            <a:off x="990600" y="3714753"/>
            <a:ext cx="7086600" cy="3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5" tIns="45699" rIns="91395" bIns="45699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http://openjdk.java.net/projects/amber/LVTIstyle.html</a:t>
            </a:r>
          </a:p>
        </p:txBody>
      </p:sp>
    </p:spTree>
    <p:extLst>
      <p:ext uri="{BB962C8B-B14F-4D97-AF65-F5344CB8AC3E}">
        <p14:creationId xmlns:p14="http://schemas.microsoft.com/office/powerpoint/2010/main" val="30639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Predicate&lt;String&gt; pred1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p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pred2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(String p)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pred3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B2236-742C-2246-AC5A-5D4851D34DD6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BiPredicate</a:t>
            </a:r>
            <a:r>
              <a:rPr lang="en-US" sz="2400" dirty="0">
                <a:latin typeface="Courier"/>
                <a:cs typeface="Courier"/>
              </a:rPr>
              <a:t>&lt;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Map&lt;Integer, String&gt;,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List&lt;String&gt;&gt;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 =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(@</a:t>
            </a:r>
            <a:r>
              <a:rPr lang="en-US" sz="2400" dirty="0" err="1">
                <a:latin typeface="Courier"/>
                <a:cs typeface="Courier"/>
              </a:rPr>
              <a:t>NotNull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A8213-2B30-504F-9F4F-E02286D73947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All or nothing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No 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list) -&gt; true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 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F23E-ACC9-5242-8D8C-EE8FBC2FB4F9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10000" y="1276350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(resource1;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(resource1,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>
                <a:latin typeface="Courier"/>
                <a:cs typeface="Courier"/>
              </a:rPr>
              <a:t>double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at the end of the code block?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is closed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remains open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None; 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4" y="1504950"/>
            <a:ext cx="5715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>
                <a:latin typeface="Courier"/>
                <a:cs typeface="Courier"/>
              </a:rPr>
              <a:t>String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null;  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c;					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= 3;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0289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/>
              <a:t>c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r>
              <a:rPr lang="en-US" dirty="0" err="1"/>
              <a:t>v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a; a = 1;       static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pPr marL="0" indent="0"/>
            <a:r>
              <a:rPr lang="en-US" sz="2800" dirty="0" err="1">
                <a:latin typeface="Courier"/>
                <a:cs typeface="Courier"/>
              </a:rPr>
              <a:t>int</a:t>
            </a:r>
            <a:r>
              <a:rPr lang="en-US" sz="2800" dirty="0">
                <a:latin typeface="Courier"/>
                <a:cs typeface="Courier"/>
              </a:rPr>
              <a:t> x=1,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y=1; 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VAR = 1;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813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y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VAR</a:t>
            </a:r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0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allow using </a:t>
            </a:r>
            <a:r>
              <a:rPr lang="en-US" dirty="0" err="1" smtClean="0"/>
              <a:t>var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Inner class instance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Lambda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Static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Try with resources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639776"/>
              </p:ext>
            </p:extLst>
          </p:nvPr>
        </p:nvGraphicFramePr>
        <p:xfrm>
          <a:off x="990604" y="1276350"/>
          <a:ext cx="7239000" cy="29667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6800"/>
                <a:gridCol w="617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Module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Topics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Intro, _, private methods in interfaces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effectively final try with resources, </a:t>
                      </a:r>
                      <a:r>
                        <a:rPr lang="en-US" sz="1500" dirty="0" err="1" smtClean="0"/>
                        <a:t>var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Collections and Strings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Single file execution,</a:t>
                      </a:r>
                      <a:r>
                        <a:rPr lang="en-US" sz="1500" baseline="0" dirty="0" smtClean="0"/>
                        <a:t> deprecation and </a:t>
                      </a:r>
                      <a:r>
                        <a:rPr lang="en-US" sz="1500" baseline="0" dirty="0" err="1" smtClean="0"/>
                        <a:t>JShell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Streams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Jigsaw,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Multi release jar files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Study tips, harder</a:t>
                      </a:r>
                      <a:r>
                        <a:rPr lang="en-US" sz="1500" baseline="0" dirty="0" smtClean="0"/>
                        <a:t> questions/review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Collections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it go?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Anyone want to share their solutions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the local variable type inference paper?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</a:t>
            </a:r>
            <a:r>
              <a:rPr lang="en-US" dirty="0" smtClean="0"/>
              <a:t>reating a non-empty Set</a:t>
            </a:r>
            <a:endParaRPr lang="en-US" dirty="0"/>
          </a:p>
        </p:txBody>
      </p:sp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839520" y="1379308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Set&lt;String&gt; set = new HashSet&lt;&gt;(</a:t>
            </a:r>
          </a:p>
          <a:p>
            <a:r>
              <a:rPr lang="en-US" sz="2400">
                <a:solidFill>
                  <a:schemeClr val="tx1"/>
                </a:solidFill>
              </a:rPr>
              <a:t>  Arrays.</a:t>
            </a:r>
            <a:r>
              <a:rPr lang="en-US" sz="2400" i="1">
                <a:solidFill>
                  <a:schemeClr val="tx1"/>
                </a:solidFill>
              </a:rPr>
              <a:t>asList("1","2", "3"));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839520" y="2053297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Stream.</a:t>
            </a:r>
            <a:r>
              <a:rPr lang="en-US" sz="2400" i="1">
                <a:solidFill>
                  <a:srgbClr val="000000"/>
                </a:solidFill>
              </a:rPr>
              <a:t>of("1", "2”, "3")</a:t>
            </a:r>
          </a:p>
          <a:p>
            <a:r>
              <a:rPr lang="en-US" sz="2400" i="1">
                <a:solidFill>
                  <a:srgbClr val="000000"/>
                </a:solidFill>
              </a:rPr>
              <a:t>  .collect(Collectors.toSet());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466080" y="27272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43" tIns="37021" rIns="74043" bIns="37021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92480" y="3608660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Set.</a:t>
            </a:r>
            <a:r>
              <a:rPr lang="en-US" sz="2400" i="1">
                <a:solidFill>
                  <a:srgbClr val="000000"/>
                </a:solidFill>
              </a:rPr>
              <a:t>of("1", "2", "3");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8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consistency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3360" y="2826659"/>
            <a:ext cx="684288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Map&lt;String, String&gt; map = Map.</a:t>
            </a:r>
            <a:r>
              <a:rPr lang="en-US" sz="2400" i="1">
                <a:solidFill>
                  <a:srgbClr val="000000"/>
                </a:solidFill>
              </a:rPr>
              <a:t>of("k", "v");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520" y="2152668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10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9940" name="Rectangle 10"/>
          <p:cNvSpPr>
            <a:spLocks noChangeArrowheads="1"/>
          </p:cNvSpPr>
          <p:nvPr/>
        </p:nvSpPr>
        <p:spPr bwMode="auto">
          <a:xfrm>
            <a:off x="1323360" y="1586689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List&lt;String&gt; list = </a:t>
            </a:r>
            <a:r>
              <a:rPr lang="en-US" sz="2400" dirty="0" err="1">
                <a:solidFill>
                  <a:srgbClr val="000000"/>
                </a:solidFill>
              </a:rPr>
              <a:t>List.</a:t>
            </a:r>
            <a:r>
              <a:rPr lang="en-US" sz="2400" i="1" dirty="0" err="1">
                <a:solidFill>
                  <a:srgbClr val="000000"/>
                </a:solidFill>
              </a:rPr>
              <a:t>of</a:t>
            </a:r>
            <a:r>
              <a:rPr lang="en-US" sz="2400" i="1" dirty="0">
                <a:solidFill>
                  <a:srgbClr val="000000"/>
                </a:solidFill>
              </a:rPr>
              <a:t>("1", "2", "3");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9520" y="3405600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20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20" y="238706"/>
            <a:ext cx="7568640" cy="85329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Better Map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96960" y="2519906"/>
            <a:ext cx="4838400" cy="1796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Map&lt;Integer, Integer&gt; map = </a:t>
            </a:r>
          </a:p>
          <a:p>
            <a:r>
              <a:rPr lang="en-US" sz="2400">
                <a:solidFill>
                  <a:srgbClr val="000000"/>
                </a:solidFill>
              </a:rPr>
              <a:t>  Map.ofEntries(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Map.entry(1, 10), 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Map.entry(2, 20)</a:t>
            </a:r>
          </a:p>
          <a:p>
            <a:r>
              <a:rPr lang="en-US" sz="240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0" y="964542"/>
            <a:ext cx="3168000" cy="147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1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Not equivalent!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List.of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Arrays.asList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Only  one is immutable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Demo in </a:t>
            </a:r>
            <a:r>
              <a:rPr lang="en-US" dirty="0" err="1" smtClean="0">
                <a:cs typeface="Courier"/>
              </a:rPr>
              <a:t>JShell</a:t>
            </a:r>
            <a:endParaRPr lang="en-US" dirty="0">
              <a:cs typeface="Courier"/>
            </a:endParaRPr>
          </a:p>
          <a:p>
            <a:pPr marL="457066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Terminal operators: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toUnmodifiableList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toUnmodifiableSet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toUnmodifiableMap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trim()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strip()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  <a:endParaRPr lang="en-US" dirty="0"/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isBlank</a:t>
            </a:r>
            <a:r>
              <a:rPr lang="en-US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1504953"/>
            <a:ext cx="4572000" cy="367641"/>
          </a:xfrm>
          <a:prstGeom prst="rect">
            <a:avLst/>
          </a:prstGeom>
          <a:noFill/>
        </p:spPr>
        <p:txBody>
          <a:bodyPr wrap="square" lIns="91413" tIns="45708" rIns="91413" bIns="4570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&lt;-- Legacy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not Unicode aware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9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123 </a:t>
            </a: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.</a:t>
            </a:r>
            <a:r>
              <a:rPr lang="mr-IN" dirty="0"/>
              <a:t>repeat(3</a:t>
            </a:r>
            <a:r>
              <a:rPr lang="mr-IN" dirty="0" smtClean="0"/>
              <a:t>)</a:t>
            </a:r>
            <a:r>
              <a:rPr lang="en-US" dirty="0" smtClean="0"/>
              <a:t>.length();</a:t>
            </a:r>
          </a:p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smtClean="0">
                <a:latin typeface="Courier"/>
                <a:cs typeface="Courier"/>
              </a:rPr>
              <a:t>"</a:t>
            </a:r>
            <a:r>
              <a:rPr lang="mr-IN" dirty="0"/>
              <a:t>.repeat(3)</a:t>
            </a:r>
            <a:r>
              <a:rPr lang="en-US" dirty="0"/>
              <a:t>.length();</a:t>
            </a:r>
          </a:p>
          <a:p>
            <a:pPr marL="514100" indent="-5141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2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\</a:t>
            </a:r>
            <a:r>
              <a:rPr lang="en-US" dirty="0" smtClean="0">
                <a:latin typeface="Courier"/>
                <a:cs typeface="Courier"/>
              </a:rPr>
              <a:t>n123</a:t>
            </a:r>
            <a:r>
              <a:rPr lang="en-US" dirty="0">
                <a:latin typeface="Courier"/>
                <a:cs typeface="Courier"/>
              </a:rPr>
              <a:t>"</a:t>
            </a:r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lines(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count()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marL="0" indent="0"/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".chars(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.</a:t>
            </a:r>
            <a:r>
              <a:rPr lang="en-US" dirty="0">
                <a:latin typeface="Courier"/>
                <a:cs typeface="Courier"/>
              </a:rPr>
              <a:t>count();</a:t>
            </a:r>
          </a:p>
          <a:p>
            <a:pPr marL="0" indent="0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Module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Review lab from previous module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Lecture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Practice questions as a group/discussion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Hands on exercises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10 minute break</a:t>
            </a:r>
          </a:p>
          <a:p>
            <a:pPr marL="0" indent="0"/>
            <a:r>
              <a:rPr lang="en-US" sz="2400" i="1" dirty="0">
                <a:solidFill>
                  <a:srgbClr val="FF0000"/>
                </a:solidFill>
              </a:rPr>
              <a:t>This means if a colleague needs to call you, the last </a:t>
            </a:r>
            <a:r>
              <a:rPr lang="en-US" sz="2400" i="1" dirty="0" smtClean="0">
                <a:solidFill>
                  <a:srgbClr val="FF0000"/>
                </a:solidFill>
              </a:rPr>
              <a:t>15-</a:t>
            </a:r>
            <a:r>
              <a:rPr lang="en-US" sz="2400" i="1" dirty="0">
                <a:solidFill>
                  <a:srgbClr val="FF0000"/>
                </a:solidFill>
              </a:rPr>
              <a:t>20 minutes of each hour is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"java\</a:t>
            </a:r>
            <a:r>
              <a:rPr lang="en-US" sz="2400" dirty="0" err="1">
                <a:latin typeface="Courier"/>
                <a:cs typeface="Courier"/>
              </a:rPr>
              <a:t>n".repeat</a:t>
            </a:r>
            <a:r>
              <a:rPr lang="en-US" sz="2400" dirty="0">
                <a:latin typeface="Courier"/>
                <a:cs typeface="Courier"/>
              </a:rPr>
              <a:t>(5).lines().count();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6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6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"\</a:t>
            </a:r>
            <a:r>
              <a:rPr lang="en-US" sz="2400" dirty="0" err="1">
                <a:latin typeface="Courier"/>
                <a:cs typeface="Courier"/>
              </a:rPr>
              <a:t>n".strip</a:t>
            </a:r>
            <a:r>
              <a:rPr lang="en-US" sz="2400" dirty="0">
                <a:latin typeface="Courier"/>
                <a:cs typeface="Courier"/>
              </a:rPr>
              <a:t>().repeat(5).lines().count();</a:t>
            </a: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0?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stripFirst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stripLast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76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Question 7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"a\t"._____().length());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969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'\u001D';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str.stripLeading</a:t>
            </a:r>
            <a:r>
              <a:rPr lang="en-US" sz="2400" dirty="0">
                <a:latin typeface="Courier"/>
                <a:cs typeface="Courier"/>
              </a:rPr>
              <a:t>().length());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79845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I will sprinkle in some concepts form earlier version of Java into the labs. (ex: reading from a file). 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If you are not familiar with these, it is fine to Google or ask me.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'\t';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str.stripLeading</a:t>
            </a:r>
            <a:r>
              <a:rPr lang="en-US" sz="2400" dirty="0">
                <a:latin typeface="Courier"/>
                <a:cs typeface="Courier"/>
              </a:rPr>
              <a:t>().length());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0868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Single file execution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Deprecation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JShell</a:t>
            </a:r>
            <a:endParaRPr lang="en-US" dirty="0"/>
          </a:p>
          <a:p>
            <a:pPr marL="456977" indent="-456977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Which operations succeeded on </a:t>
            </a:r>
            <a:r>
              <a:rPr lang="en-US" dirty="0" err="1" smtClean="0"/>
              <a:t>Arrays.asList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 operations succeed on </a:t>
            </a:r>
            <a:r>
              <a:rPr lang="en-US" dirty="0" err="1" smtClean="0"/>
              <a:t>List.of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do we need strip(), </a:t>
            </a:r>
            <a:r>
              <a:rPr lang="en-US" dirty="0" err="1" smtClean="0"/>
              <a:t>stripLeading</a:t>
            </a:r>
            <a:r>
              <a:rPr lang="en-US" dirty="0" smtClean="0"/>
              <a:t>() and </a:t>
            </a:r>
            <a:r>
              <a:rPr lang="en-US" dirty="0" err="1" smtClean="0"/>
              <a:t>stripTrailing</a:t>
            </a:r>
            <a:r>
              <a:rPr lang="en-US" dirty="0" smtClean="0"/>
              <a:t>()?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New java launcher mode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363757"/>
              </p:ext>
            </p:extLst>
          </p:nvPr>
        </p:nvGraphicFramePr>
        <p:xfrm>
          <a:off x="838200" y="1276350"/>
          <a:ext cx="7315200" cy="270351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33800"/>
                <a:gridCol w="3581400"/>
              </a:tblGrid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 command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Shorthand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1087196">
                <a:tc>
                  <a:txBody>
                    <a:bodyPr/>
                    <a:lstStyle/>
                    <a:p>
                      <a:pPr marL="0" indent="0">
                        <a:defRPr/>
                      </a:pP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javac</a:t>
                      </a: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pPr marL="0" indent="0"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l" defTabSz="370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endParaRPr lang="en-US" sz="2200" dirty="0"/>
                    </a:p>
                  </a:txBody>
                  <a:tcPr marT="45745" marB="45745"/>
                </a:tc>
              </a:tr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Produces</a:t>
                      </a:r>
                      <a:r>
                        <a:rPr lang="en-US" sz="2200" baseline="0" dirty="0" smtClean="0"/>
                        <a:t> class file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Fully in memory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762414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any program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programs</a:t>
                      </a:r>
                      <a:r>
                        <a:rPr lang="en-US" sz="2200" baseline="0" dirty="0" smtClean="0"/>
                        <a:t> with one file</a:t>
                      </a:r>
                      <a:endParaRPr lang="en-US" sz="2200" dirty="0"/>
                    </a:p>
                  </a:txBody>
                  <a:tcPr marT="45745" marB="45745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00DD-7145-7443-85E9-F984D4431990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“Launch Single-File Source-Code”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Designed to reduce ceremony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For students learning Java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Quick experiments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have multiple classes in same file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use built in Java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1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04950"/>
            <a:ext cx="4559300" cy="134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HelloWorld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6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0155"/>
            <a:ext cx="5181600" cy="2524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SingleFile.java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800" dirty="0"/>
              <a:t>Focus is Java 11 changes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/>
              <a:t>Will still throw in Java 8 and earlier content and </a:t>
            </a:r>
            <a:r>
              <a:rPr lang="en-US" sz="2800" dirty="0" smtClean="0"/>
              <a:t>tricks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 smtClean="0"/>
              <a:t>Pretend any Word smart quotes are normal double quotes.</a:t>
            </a:r>
            <a:endParaRPr lang="en-US" sz="2800" dirty="0"/>
          </a:p>
          <a:p>
            <a:pPr marL="0" indent="0"/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041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jb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HelloWorld.java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2551"/>
            <a:ext cx="4546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(was on OCP)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Finalize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Constructor for wrapper classes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(Nashorn)</a:t>
            </a:r>
          </a:p>
          <a:p>
            <a:pPr marL="456977" indent="-456977">
              <a:buFont typeface="Arial"/>
              <a:buChar char="•"/>
            </a:pPr>
            <a:r>
              <a:rPr lang="en-US" dirty="0"/>
              <a:t>deprecated for removal/since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6880" y="1327463"/>
            <a:ext cx="7188480" cy="2483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lIns="74035" tIns="37017" rIns="74035" bIns="37017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“Very few deprecated APIs were actually removed, leading some people to believe that nothing would ever be removed.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On the other hand, other people believed that everything that was deprecated might eventually be removed, which was never the intent either.”</a:t>
            </a: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5954400" y="3816044"/>
            <a:ext cx="2419200" cy="35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From JEP 277</a:t>
            </a:r>
          </a:p>
        </p:txBody>
      </p:sp>
    </p:spTree>
    <p:extLst>
      <p:ext uri="{BB962C8B-B14F-4D97-AF65-F5344CB8AC3E}">
        <p14:creationId xmlns:p14="http://schemas.microsoft.com/office/powerpoint/2010/main" val="220302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 New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10112"/>
              </p:ext>
            </p:extLst>
          </p:nvPr>
        </p:nvGraphicFramePr>
        <p:xfrm>
          <a:off x="908640" y="1327460"/>
          <a:ext cx="5391360" cy="1653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8426"/>
                <a:gridCol w="1046085"/>
                <a:gridCol w="2896849"/>
              </a:tblGrid>
              <a:tr h="4090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Attribute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43562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forRemoval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boolean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Is</a:t>
                      </a:r>
                      <a:r>
                        <a:rPr lang="en-US" sz="1200" baseline="0" dirty="0" smtClean="0"/>
                        <a:t> the intent to remove API from Java at some point?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8090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since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String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 of Java when API</a:t>
                      </a:r>
                      <a:r>
                        <a:rPr lang="en-US" sz="1200" baseline="0" dirty="0" smtClean="0"/>
                        <a:t> first became deprecated (not populated for all pre-Java 9 APIs)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</a:tbl>
          </a:graphicData>
        </a:graphic>
      </p:graphicFrame>
      <p:pic>
        <p:nvPicPr>
          <p:cNvPr id="522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80" y="1845914"/>
            <a:ext cx="1543680" cy="238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6480" y="4075268"/>
            <a:ext cx="6912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52247" name="TextBox 5"/>
          <p:cNvSpPr txBox="1">
            <a:spLocks noChangeArrowheads="1"/>
          </p:cNvSpPr>
          <p:nvPr/>
        </p:nvSpPr>
        <p:spPr bwMode="auto">
          <a:xfrm>
            <a:off x="3535200" y="3489849"/>
            <a:ext cx="2833920" cy="62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Only had for new</a:t>
            </a:r>
          </a:p>
          <a:p>
            <a:r>
              <a:rPr lang="en-US">
                <a:solidFill>
                  <a:srgbClr val="000000"/>
                </a:solidFill>
              </a:rPr>
              <a:t>APIs before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816160" y="3712350"/>
            <a:ext cx="691200" cy="3629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78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24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20" y="2830977"/>
            <a:ext cx="7119360" cy="12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60" y="497936"/>
            <a:ext cx="6071040" cy="163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3604320" y="21569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35" tIns="37017" rIns="74035" bIns="37017"/>
          <a:lstStyle/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530720" y="1482996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16000" y="3090205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20" y="1275614"/>
            <a:ext cx="7503840" cy="29335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Warning types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Ordinary Deprecation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Removal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39520" y="2727290"/>
            <a:ext cx="6842880" cy="143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@SuppressWarnings("deprecation”)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@SuppressWarnings("removal”</a:t>
            </a:r>
            <a:r>
              <a:rPr lang="en-US" altLang="ja-JP">
                <a:solidFill>
                  <a:srgbClr val="000000"/>
                </a:solidFill>
              </a:rPr>
              <a:t>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@SuppressWarnings({"deprecation", "removal"})</a:t>
            </a:r>
          </a:p>
        </p:txBody>
      </p:sp>
    </p:spTree>
    <p:extLst>
      <p:ext uri="{BB962C8B-B14F-4D97-AF65-F5344CB8AC3E}">
        <p14:creationId xmlns:p14="http://schemas.microsoft.com/office/powerpoint/2010/main" val="189245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deprecated for removal?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Unused code in AWT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old security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thread and runtime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Jigsaw transition modules </a:t>
            </a:r>
          </a:p>
          <a:p>
            <a:pPr marL="0" indent="0">
              <a:defRPr/>
            </a:pPr>
            <a:r>
              <a:rPr lang="en-US" sz="2400" dirty="0"/>
              <a:t>    (but not classes)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And</a:t>
            </a:r>
            <a:r>
              <a:rPr lang="is-IS" sz="2400" dirty="0"/>
              <a:t>…</a:t>
            </a:r>
            <a:endParaRPr lang="en-US" sz="2400" dirty="0"/>
          </a:p>
          <a:p>
            <a:pPr>
              <a:buFont typeface="Arial"/>
              <a:buChar char="•"/>
              <a:defRPr/>
            </a:pPr>
            <a:endParaRPr lang="en-US" sz="2400" dirty="0"/>
          </a:p>
        </p:txBody>
      </p:sp>
      <p:pic>
        <p:nvPicPr>
          <p:cNvPr id="583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0" y="1482996"/>
            <a:ext cx="1848960" cy="17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8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sz="2400" dirty="0"/>
              <a:t>Finally deprecated!</a:t>
            </a:r>
          </a:p>
          <a:p>
            <a:pPr marL="0" indent="0">
              <a:defRPr/>
            </a:pPr>
            <a:endParaRPr lang="en-US" sz="2400" dirty="0"/>
          </a:p>
          <a:p>
            <a:pPr marL="0" indent="0">
              <a:defRPr/>
            </a:pPr>
            <a:r>
              <a:rPr lang="en-US" sz="2400" dirty="0"/>
              <a:t>But</a:t>
            </a:r>
            <a:r>
              <a:rPr lang="is-IS" sz="2400" dirty="0"/>
              <a:t>…</a:t>
            </a:r>
          </a:p>
          <a:p>
            <a:pPr marL="0" indent="0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forRemoval</a:t>
            </a:r>
            <a:r>
              <a:rPr lang="en-US" sz="2400" dirty="0"/>
              <a:t>=false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61" y="1555363"/>
            <a:ext cx="2530080" cy="18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5332320" y="2177509"/>
            <a:ext cx="2419200" cy="78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 sz="4900">
                <a:solidFill>
                  <a:srgbClr val="000000"/>
                </a:solidFill>
              </a:rPr>
              <a:t>Applet</a:t>
            </a:r>
          </a:p>
        </p:txBody>
      </p:sp>
    </p:spTree>
    <p:extLst>
      <p:ext uri="{BB962C8B-B14F-4D97-AF65-F5344CB8AC3E}">
        <p14:creationId xmlns:p14="http://schemas.microsoft.com/office/powerpoint/2010/main" val="19447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Probably not on exam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You may (or may not) like it for prototyping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31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4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a valid way to run a Java program?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/>
              <a:t>HelloWorld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 smtClean="0"/>
              <a:t>HelloWorld.class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8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40214</TotalTime>
  <Words>6025</Words>
  <Application>Microsoft Macintosh PowerPoint</Application>
  <PresentationFormat>On-screen Show (16:9)</PresentationFormat>
  <Paragraphs>1390</Paragraphs>
  <Slides>160</Slides>
  <Notes>123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1_Office Theme</vt:lpstr>
      <vt:lpstr>Becoming the first  Java 11 Certified Developer</vt:lpstr>
      <vt:lpstr>At end of session</vt:lpstr>
      <vt:lpstr>About Me</vt:lpstr>
      <vt:lpstr>Disclaimer</vt:lpstr>
      <vt:lpstr>Introductions</vt:lpstr>
      <vt:lpstr>Agenda</vt:lpstr>
      <vt:lpstr>Module flow</vt:lpstr>
      <vt:lpstr>Labs</vt:lpstr>
      <vt:lpstr>Focus</vt:lpstr>
      <vt:lpstr>Module 1</vt:lpstr>
      <vt:lpstr>Exam History</vt:lpstr>
      <vt:lpstr>Exam History</vt:lpstr>
      <vt:lpstr>Cert Expectations</vt:lpstr>
      <vt:lpstr>Beta Cert Expectations</vt:lpstr>
      <vt:lpstr>Which version should I use?</vt:lpstr>
      <vt:lpstr>Expectations for Java 11</vt:lpstr>
      <vt:lpstr>Dates from last time</vt:lpstr>
      <vt:lpstr>Required Software for Today</vt:lpstr>
      <vt:lpstr>Optional: Aliases</vt:lpstr>
      <vt:lpstr>Underscores</vt:lpstr>
      <vt:lpstr>Private methods</vt:lpstr>
      <vt:lpstr>Allowed in Interfaces</vt:lpstr>
      <vt:lpstr>Module 1 – Question 1</vt:lpstr>
      <vt:lpstr>Module 1 – Question 2</vt:lpstr>
      <vt:lpstr>Module 1 – Question 3</vt:lpstr>
      <vt:lpstr>Module 1 – Question 4</vt:lpstr>
      <vt:lpstr>Module 1 – Question 5</vt:lpstr>
      <vt:lpstr>Module 1 – Question 6</vt:lpstr>
      <vt:lpstr>Module 1 – Question 7</vt:lpstr>
      <vt:lpstr>Lab &amp; Break</vt:lpstr>
      <vt:lpstr>Module 2</vt:lpstr>
      <vt:lpstr>Review lab</vt:lpstr>
      <vt:lpstr>Effectively Final Definition</vt:lpstr>
      <vt:lpstr>Which are effectively final?</vt:lpstr>
      <vt:lpstr>Try with Resources - Before</vt:lpstr>
      <vt:lpstr>Try with Resources - After</vt:lpstr>
      <vt:lpstr>What’s wrong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can we use?</vt:lpstr>
      <vt:lpstr>Where can’t we use?</vt:lpstr>
      <vt:lpstr>Does this work?</vt:lpstr>
      <vt:lpstr>PowerPoint Presentation</vt:lpstr>
      <vt:lpstr>Lambdas</vt:lpstr>
      <vt:lpstr>Annotations</vt:lpstr>
      <vt:lpstr>All or nothing</vt:lpstr>
      <vt:lpstr>Module 2 – Question 1</vt:lpstr>
      <vt:lpstr>Module 2 – Question 2</vt:lpstr>
      <vt:lpstr>Module 2 – Question 3</vt:lpstr>
      <vt:lpstr>Module 2 – Question 4</vt:lpstr>
      <vt:lpstr>Module 2 – Question 5</vt:lpstr>
      <vt:lpstr>Module 2 – Question 6</vt:lpstr>
      <vt:lpstr>Module 2 – Question 7</vt:lpstr>
      <vt:lpstr>Module 2 – Question 8</vt:lpstr>
      <vt:lpstr>Module 2 – Question 9</vt:lpstr>
      <vt:lpstr>Lab &amp; Break</vt:lpstr>
      <vt:lpstr>Module 3</vt:lpstr>
      <vt:lpstr>Review lab</vt:lpstr>
      <vt:lpstr>Creating a non-empty Set</vt:lpstr>
      <vt:lpstr>For consistency</vt:lpstr>
      <vt:lpstr>Better Map</vt:lpstr>
      <vt:lpstr>Lists</vt:lpstr>
      <vt:lpstr>Streams</vt:lpstr>
      <vt:lpstr>Whitespace</vt:lpstr>
      <vt:lpstr>Repeating</vt:lpstr>
      <vt:lpstr>Streams</vt:lpstr>
      <vt:lpstr>Module 3 – Question 1</vt:lpstr>
      <vt:lpstr>Module 3 – Question 2</vt:lpstr>
      <vt:lpstr>Module 3 – Question 3</vt:lpstr>
      <vt:lpstr>Module 3 – Question 4</vt:lpstr>
      <vt:lpstr>Module 3 – Question 5</vt:lpstr>
      <vt:lpstr>Module 3 – Question 6</vt:lpstr>
      <vt:lpstr>Module 3 – Question 7 </vt:lpstr>
      <vt:lpstr>Module 3 – Question 8</vt:lpstr>
      <vt:lpstr>Module 3 – Question 9</vt:lpstr>
      <vt:lpstr>Module 3 – Question 10</vt:lpstr>
      <vt:lpstr>Module 3 – Question 11</vt:lpstr>
      <vt:lpstr>Module 3 – Question 12</vt:lpstr>
      <vt:lpstr>Module 3 – Question 13</vt:lpstr>
      <vt:lpstr>Lab &amp; Break</vt:lpstr>
      <vt:lpstr>Module 4</vt:lpstr>
      <vt:lpstr>Review lab</vt:lpstr>
      <vt:lpstr>New java launcher mode</vt:lpstr>
      <vt:lpstr>“Launch Single-File Source-Code”</vt:lpstr>
      <vt:lpstr>Simple Example</vt:lpstr>
      <vt:lpstr>Multiple Classes</vt:lpstr>
      <vt:lpstr>Packages</vt:lpstr>
      <vt:lpstr>Deprecated (was on OCP)</vt:lpstr>
      <vt:lpstr>@Deprecated</vt:lpstr>
      <vt:lpstr>@Deprecated New Attributes</vt:lpstr>
      <vt:lpstr>PowerPoint Presentation</vt:lpstr>
      <vt:lpstr>@Deprecated</vt:lpstr>
      <vt:lpstr>What is deprecated for removal?</vt:lpstr>
      <vt:lpstr>Applets</vt:lpstr>
      <vt:lpstr>JShell</vt:lpstr>
      <vt:lpstr>Module 4 – Question 1</vt:lpstr>
      <vt:lpstr>Module 4 – Question 2</vt:lpstr>
      <vt:lpstr>Module 4 – Question 3</vt:lpstr>
      <vt:lpstr>Module 4 – Question 4</vt:lpstr>
      <vt:lpstr>Module 4 – Question 5</vt:lpstr>
      <vt:lpstr>Module 4 – Question 6</vt:lpstr>
      <vt:lpstr>Module 4 – Question 7</vt:lpstr>
      <vt:lpstr>Lab &amp; Break</vt:lpstr>
      <vt:lpstr>Module 5</vt:lpstr>
      <vt:lpstr>Review lab</vt:lpstr>
      <vt:lpstr>Streams - ofNullable</vt:lpstr>
      <vt:lpstr>Streams - iterate</vt:lpstr>
      <vt:lpstr>Streams - takeWhile</vt:lpstr>
      <vt:lpstr>Streams - takeWhile</vt:lpstr>
      <vt:lpstr>Streams - dropWhile</vt:lpstr>
      <vt:lpstr>Streams - dropWhile</vt:lpstr>
      <vt:lpstr>Module 5 – Question 1</vt:lpstr>
      <vt:lpstr>Module 5 – Question 2</vt:lpstr>
      <vt:lpstr>Module 5 – Question 3</vt:lpstr>
      <vt:lpstr>Module 5 – Question 4</vt:lpstr>
      <vt:lpstr>Module 5 – Question 5</vt:lpstr>
      <vt:lpstr>Module 5 – Question 6</vt:lpstr>
      <vt:lpstr>Lab &amp; Break</vt:lpstr>
      <vt:lpstr>Module 6</vt:lpstr>
      <vt:lpstr>Review lab</vt:lpstr>
      <vt:lpstr>Jigsaw basics</vt:lpstr>
      <vt:lpstr>Simple module</vt:lpstr>
      <vt:lpstr>Module info</vt:lpstr>
      <vt:lpstr>Base Module</vt:lpstr>
      <vt:lpstr>Module graph</vt:lpstr>
      <vt:lpstr>Module file “commands”</vt:lpstr>
      <vt:lpstr>Module implications</vt:lpstr>
      <vt:lpstr>Sample</vt:lpstr>
      <vt:lpstr>Multi-Release Jar</vt:lpstr>
      <vt:lpstr>Java Versions</vt:lpstr>
      <vt:lpstr>Uses</vt:lpstr>
      <vt:lpstr>Module 6 – Question 1</vt:lpstr>
      <vt:lpstr>Module 6 – Question 2</vt:lpstr>
      <vt:lpstr>Module 6 – Question 3</vt:lpstr>
      <vt:lpstr>Module 6 – Question 4</vt:lpstr>
      <vt:lpstr>Module 6 – Question 5</vt:lpstr>
      <vt:lpstr>Module 6 – Question 6</vt:lpstr>
      <vt:lpstr>Module 6 – Question 7</vt:lpstr>
      <vt:lpstr>Lab &amp; Break</vt:lpstr>
      <vt:lpstr>Module 7</vt:lpstr>
      <vt:lpstr>Review lab</vt:lpstr>
      <vt:lpstr>Preparing for the Exam</vt:lpstr>
      <vt:lpstr>Preparing for the Exam</vt:lpstr>
      <vt:lpstr>Day of the Exam</vt:lpstr>
      <vt:lpstr>After the Exam</vt:lpstr>
      <vt:lpstr>Almost the end...</vt:lpstr>
      <vt:lpstr>Module 7 – Question 1</vt:lpstr>
      <vt:lpstr>Module 7 – Question 2</vt:lpstr>
      <vt:lpstr>Module 7 – Question 3</vt:lpstr>
      <vt:lpstr>Module 7 – Question 4</vt:lpstr>
      <vt:lpstr>Module 7 – Question 5</vt:lpstr>
      <vt:lpstr>Module 7 – Question 6</vt:lpstr>
      <vt:lpstr>Module 7 – Question 7</vt:lpstr>
      <vt:lpstr>Module 7 – Question 8</vt:lpstr>
      <vt:lpstr>Module 7 – Question 9</vt:lpstr>
      <vt:lpstr>Module 7 – Question 10</vt:lpstr>
      <vt:lpstr>Book giveway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 5-8 and Eclipse</dc:title>
  <dc:creator>Jeanne Boyarsky</dc:creator>
  <cp:lastModifiedBy>Jeanne Boyarsky</cp:lastModifiedBy>
  <cp:revision>598</cp:revision>
  <cp:lastPrinted>2015-05-02T03:43:06Z</cp:lastPrinted>
  <dcterms:created xsi:type="dcterms:W3CDTF">2014-06-07T18:52:31Z</dcterms:created>
  <dcterms:modified xsi:type="dcterms:W3CDTF">2019-03-05T01:30:13Z</dcterms:modified>
</cp:coreProperties>
</file>